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58" r:id="rId4"/>
    <p:sldId id="259" r:id="rId5"/>
    <p:sldId id="260" r:id="rId6"/>
    <p:sldId id="287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1" r:id="rId16"/>
    <p:sldId id="282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9" r:id="rId26"/>
    <p:sldId id="280" r:id="rId27"/>
    <p:sldId id="283" r:id="rId28"/>
    <p:sldId id="284" r:id="rId29"/>
    <p:sldId id="285" r:id="rId30"/>
    <p:sldId id="286" r:id="rId31"/>
    <p:sldId id="270" r:id="rId32"/>
  </p:sldIdLst>
  <p:sldSz cx="18288000" cy="10287000"/>
  <p:notesSz cx="6858000" cy="9144000"/>
  <p:embeddedFontLst>
    <p:embeddedFont>
      <p:font typeface="Arimo" panose="020B0604020202020204" charset="0"/>
      <p:regular r:id="rId33"/>
    </p:embeddedFont>
    <p:embeddedFont>
      <p:font typeface="Arimo Bold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" pitchFamily="2" charset="0"/>
      <p:regular r:id="rId39"/>
      <p:bold r:id="rId40"/>
      <p:italic r:id="rId41"/>
      <p:boldItalic r:id="rId42"/>
    </p:embeddedFont>
    <p:embeddedFont>
      <p:font typeface="Roboto Bold" pitchFamily="2" charset="0"/>
      <p:regular r:id="rId43"/>
      <p:bold r:id="rId44"/>
    </p:embeddedFont>
    <p:embeddedFont>
      <p:font typeface="Roboto Slab Regular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22" autoAdjust="0"/>
  </p:normalViewPr>
  <p:slideViewPr>
    <p:cSldViewPr>
      <p:cViewPr varScale="1">
        <p:scale>
          <a:sx n="45" d="100"/>
          <a:sy n="45" d="100"/>
        </p:scale>
        <p:origin x="8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5543"/>
            <a:ext cx="18288000" cy="7483224"/>
            <a:chOff x="0" y="0"/>
            <a:chExt cx="6186311" cy="2531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531362"/>
            </a:xfrm>
            <a:custGeom>
              <a:avLst/>
              <a:gdLst/>
              <a:ahLst/>
              <a:cxnLst/>
              <a:rect l="l" t="t" r="r" b="b"/>
              <a:pathLst>
                <a:path w="6186311" h="2531362">
                  <a:moveTo>
                    <a:pt x="6061851" y="2531362"/>
                  </a:moveTo>
                  <a:lnTo>
                    <a:pt x="124460" y="2531362"/>
                  </a:lnTo>
                  <a:cubicBezTo>
                    <a:pt x="55880" y="2531362"/>
                    <a:pt x="0" y="2475482"/>
                    <a:pt x="0" y="24069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2406902"/>
                  </a:lnTo>
                  <a:cubicBezTo>
                    <a:pt x="6186311" y="2475482"/>
                    <a:pt x="6130431" y="2531362"/>
                    <a:pt x="6061851" y="2531362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85527" y="747894"/>
            <a:ext cx="5973773" cy="8960660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000" r="-399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49503" y="2634386"/>
            <a:ext cx="9165378" cy="414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2"/>
              </a:lnSpc>
            </a:pPr>
            <a:r>
              <a:rPr lang="en-US" sz="7374" dirty="0" err="1">
                <a:solidFill>
                  <a:srgbClr val="0F3256"/>
                </a:solidFill>
                <a:latin typeface="Roboto Bold"/>
              </a:rPr>
              <a:t>Nhập</a:t>
            </a:r>
            <a:r>
              <a:rPr lang="en-US" sz="737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7374" dirty="0" err="1">
                <a:solidFill>
                  <a:srgbClr val="0F3256"/>
                </a:solidFill>
                <a:latin typeface="Roboto Bold"/>
              </a:rPr>
              <a:t>điểm</a:t>
            </a:r>
            <a:r>
              <a:rPr lang="en-US" sz="737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7374" dirty="0" err="1">
                <a:solidFill>
                  <a:srgbClr val="0F3256"/>
                </a:solidFill>
                <a:latin typeface="Roboto Bold"/>
              </a:rPr>
              <a:t>thi</a:t>
            </a:r>
            <a:r>
              <a:rPr lang="en-US" sz="737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7374" dirty="0" err="1">
                <a:solidFill>
                  <a:srgbClr val="0F3256"/>
                </a:solidFill>
                <a:latin typeface="Roboto Bold"/>
              </a:rPr>
              <a:t>tự</a:t>
            </a:r>
            <a:r>
              <a:rPr lang="en-US" sz="737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7374" dirty="0" err="1">
                <a:solidFill>
                  <a:srgbClr val="0F3256"/>
                </a:solidFill>
                <a:latin typeface="Roboto Bold"/>
              </a:rPr>
              <a:t>động</a:t>
            </a:r>
            <a:r>
              <a:rPr lang="en-US" sz="737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7374" dirty="0" err="1">
                <a:solidFill>
                  <a:srgbClr val="0F3256"/>
                </a:solidFill>
                <a:latin typeface="Roboto Bold"/>
              </a:rPr>
              <a:t>từ</a:t>
            </a:r>
            <a:r>
              <a:rPr lang="en-US" sz="737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7374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737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7374" dirty="0" err="1">
                <a:solidFill>
                  <a:srgbClr val="0F3256"/>
                </a:solidFill>
                <a:latin typeface="Roboto Bold"/>
              </a:rPr>
              <a:t>bảng</a:t>
            </a:r>
            <a:r>
              <a:rPr lang="en-US" sz="737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7374" dirty="0" err="1">
                <a:solidFill>
                  <a:srgbClr val="0F3256"/>
                </a:solidFill>
                <a:latin typeface="Roboto Bold"/>
              </a:rPr>
              <a:t>điểm</a:t>
            </a:r>
            <a:endParaRPr lang="en-US" sz="7374" dirty="0">
              <a:solidFill>
                <a:srgbClr val="0F3256"/>
              </a:solidFill>
              <a:latin typeface="Roboto Bold"/>
            </a:endParaRPr>
          </a:p>
          <a:p>
            <a:pPr>
              <a:lnSpc>
                <a:spcPts val="8112"/>
              </a:lnSpc>
            </a:pPr>
            <a:endParaRPr lang="en-US" sz="7374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47894"/>
            <a:ext cx="500963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79"/>
              </a:lnSpc>
            </a:pPr>
            <a:r>
              <a:rPr lang="en-US" sz="7399">
                <a:solidFill>
                  <a:srgbClr val="0F3256"/>
                </a:solidFill>
                <a:latin typeface="Roboto Bold"/>
              </a:rPr>
              <a:t>Đề tài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896628"/>
            <a:chOff x="0" y="0"/>
            <a:chExt cx="6186311" cy="979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79847"/>
            </a:xfrm>
            <a:custGeom>
              <a:avLst/>
              <a:gdLst/>
              <a:ahLst/>
              <a:cxnLst/>
              <a:rect l="l" t="t" r="r" b="b"/>
              <a:pathLst>
                <a:path w="6186311" h="979847">
                  <a:moveTo>
                    <a:pt x="6061851" y="979847"/>
                  </a:moveTo>
                  <a:lnTo>
                    <a:pt x="124460" y="979847"/>
                  </a:lnTo>
                  <a:cubicBezTo>
                    <a:pt x="55880" y="979847"/>
                    <a:pt x="0" y="923967"/>
                    <a:pt x="0" y="8553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855387"/>
                  </a:lnTo>
                  <a:cubicBezTo>
                    <a:pt x="6186311" y="923967"/>
                    <a:pt x="6130431" y="979847"/>
                    <a:pt x="6061851" y="979847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6452" b="3295"/>
          <a:stretch>
            <a:fillRect/>
          </a:stretch>
        </p:blipFill>
        <p:spPr>
          <a:xfrm>
            <a:off x="10676592" y="3056531"/>
            <a:ext cx="6750568" cy="65863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6214" y="3056531"/>
            <a:ext cx="9237949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6240"/>
              </a:lnSpc>
              <a:buFont typeface="Arial"/>
              <a:buChar char="•"/>
            </a:pPr>
            <a:r>
              <a:rPr lang="en-US" sz="4800" dirty="0" err="1">
                <a:solidFill>
                  <a:srgbClr val="0F3256"/>
                </a:solidFill>
                <a:latin typeface="Roboto Bold"/>
              </a:rPr>
              <a:t>Giới</a:t>
            </a:r>
            <a:r>
              <a:rPr lang="en-US" sz="48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Roboto Bold"/>
              </a:rPr>
              <a:t>thiệu</a:t>
            </a:r>
            <a:r>
              <a:rPr lang="en-US" sz="48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Roboto Bold"/>
              </a:rPr>
              <a:t>bài</a:t>
            </a:r>
            <a:r>
              <a:rPr lang="en-US" sz="48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Roboto Bold"/>
              </a:rPr>
              <a:t>toán</a:t>
            </a:r>
            <a:endParaRPr lang="en-US" sz="4800" dirty="0">
              <a:solidFill>
                <a:srgbClr val="0F3256"/>
              </a:solidFill>
              <a:latin typeface="Roboto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38180" y="801270"/>
            <a:ext cx="9458732" cy="1543453"/>
            <a:chOff x="0" y="0"/>
            <a:chExt cx="12611642" cy="205793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12611642" cy="103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474"/>
                </a:lnSpc>
                <a:spcBef>
                  <a:spcPct val="0"/>
                </a:spcBef>
              </a:pPr>
              <a:r>
                <a:rPr lang="en-US" sz="4624" dirty="0">
                  <a:solidFill>
                    <a:srgbClr val="0F3256"/>
                  </a:solidFill>
                  <a:latin typeface="Roboto Bold"/>
                </a:rPr>
                <a:t>III. NỘI DUNG NGHIÊN CỨU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27783"/>
              <a:ext cx="1261164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38180" y="4205246"/>
            <a:ext cx="8941634" cy="561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Sau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khi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sinh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viên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thi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bài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thi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được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giảng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viên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nhận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về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chấm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lên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bằng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tay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vào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bảng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F3256"/>
              </a:solidFill>
              <a:latin typeface="Roboto"/>
            </a:endParaRPr>
          </a:p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Mục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tiêu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0F3256"/>
                </a:solidFill>
                <a:latin typeface="Roboto"/>
              </a:rPr>
              <a:t>Thứ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nhất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: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định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vị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chính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xác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ô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viết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tay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trên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cột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. 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0F3256"/>
                </a:solidFill>
                <a:latin typeface="Roboto"/>
              </a:rPr>
              <a:t>Thứ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hai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: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nhận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dạng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chính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xác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viết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tay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trong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ô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đã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được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định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vị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với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độ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chính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xác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70%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trở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lên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trên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mỗi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bảng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896628"/>
            <a:chOff x="0" y="0"/>
            <a:chExt cx="6186311" cy="979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79847"/>
            </a:xfrm>
            <a:custGeom>
              <a:avLst/>
              <a:gdLst/>
              <a:ahLst/>
              <a:cxnLst/>
              <a:rect l="l" t="t" r="r" b="b"/>
              <a:pathLst>
                <a:path w="6186311" h="979847">
                  <a:moveTo>
                    <a:pt x="6061851" y="979847"/>
                  </a:moveTo>
                  <a:lnTo>
                    <a:pt x="124460" y="979847"/>
                  </a:lnTo>
                  <a:cubicBezTo>
                    <a:pt x="55880" y="979847"/>
                    <a:pt x="0" y="923967"/>
                    <a:pt x="0" y="8553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855387"/>
                  </a:lnTo>
                  <a:cubicBezTo>
                    <a:pt x="6186311" y="923967"/>
                    <a:pt x="6130431" y="979847"/>
                    <a:pt x="6061851" y="979847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6452" b="3295"/>
          <a:stretch>
            <a:fillRect/>
          </a:stretch>
        </p:blipFill>
        <p:spPr>
          <a:xfrm>
            <a:off x="10508732" y="3113681"/>
            <a:ext cx="6750568" cy="65863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6214" y="3056531"/>
            <a:ext cx="9237949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0F3256"/>
                </a:solidFill>
                <a:latin typeface="Roboto"/>
              </a:rPr>
              <a:t>  </a:t>
            </a:r>
            <a:r>
              <a:rPr lang="en-US" sz="4800">
                <a:solidFill>
                  <a:srgbClr val="0F3256"/>
                </a:solidFill>
                <a:latin typeface="Roboto Bold"/>
              </a:rPr>
              <a:t>  2. Đối tượng và phạm vi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57230" y="810795"/>
            <a:ext cx="9458732" cy="1543453"/>
            <a:chOff x="0" y="0"/>
            <a:chExt cx="12611642" cy="205793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12611642" cy="103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474"/>
                </a:lnSpc>
                <a:spcBef>
                  <a:spcPct val="0"/>
                </a:spcBef>
              </a:pPr>
              <a:r>
                <a:rPr lang="en-US" sz="4624" dirty="0">
                  <a:solidFill>
                    <a:srgbClr val="0F3256"/>
                  </a:solidFill>
                  <a:latin typeface="Roboto Bold"/>
                </a:rPr>
                <a:t>III. NỘI DUNG NGHIÊN CỨU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27783"/>
              <a:ext cx="1261164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6214" y="3994880"/>
            <a:ext cx="9563601" cy="572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0F3256"/>
                </a:solidFill>
                <a:latin typeface="Roboto"/>
              </a:rPr>
              <a:t>Nghiên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cứu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được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thực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hiện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trên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đối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tượng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là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bảng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được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nhận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qua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máy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đầu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vào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có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kích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thước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(2560 x 1715). 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0F3256"/>
                </a:solidFill>
                <a:latin typeface="Roboto"/>
              </a:rPr>
              <a:t>Phạm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vi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nghiên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cứu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nhận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dạng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gồm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có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1, 2, 3, 4, 5, 6, 7, 8, 9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là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tròn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không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chứa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phần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thập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phân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.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Ngoài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ra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trường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hợp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sinh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viên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vắng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thi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thì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ô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sẽ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nhận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giá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trị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mặc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định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“1”.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896628"/>
            <a:chOff x="0" y="0"/>
            <a:chExt cx="6186311" cy="979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79847"/>
            </a:xfrm>
            <a:custGeom>
              <a:avLst/>
              <a:gdLst/>
              <a:ahLst/>
              <a:cxnLst/>
              <a:rect l="l" t="t" r="r" b="b"/>
              <a:pathLst>
                <a:path w="6186311" h="979847">
                  <a:moveTo>
                    <a:pt x="6061851" y="979847"/>
                  </a:moveTo>
                  <a:lnTo>
                    <a:pt x="124460" y="979847"/>
                  </a:lnTo>
                  <a:cubicBezTo>
                    <a:pt x="55880" y="979847"/>
                    <a:pt x="0" y="923967"/>
                    <a:pt x="0" y="8553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855387"/>
                  </a:lnTo>
                  <a:cubicBezTo>
                    <a:pt x="6186311" y="923967"/>
                    <a:pt x="6130431" y="979847"/>
                    <a:pt x="6061851" y="979847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272" r="10454"/>
          <a:stretch>
            <a:fillRect/>
          </a:stretch>
        </p:blipFill>
        <p:spPr>
          <a:xfrm>
            <a:off x="10715962" y="3113681"/>
            <a:ext cx="7238415" cy="676295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6214" y="3056531"/>
            <a:ext cx="9237949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 dirty="0">
                <a:solidFill>
                  <a:srgbClr val="0F3256"/>
                </a:solidFill>
                <a:latin typeface="Roboto"/>
              </a:rPr>
              <a:t>  </a:t>
            </a:r>
            <a:r>
              <a:rPr lang="en-US" sz="4800" dirty="0">
                <a:solidFill>
                  <a:srgbClr val="0F3256"/>
                </a:solidFill>
                <a:latin typeface="Roboto Bold"/>
              </a:rPr>
              <a:t>  3. </a:t>
            </a:r>
            <a:r>
              <a:rPr lang="en-US" sz="4800" dirty="0" err="1">
                <a:solidFill>
                  <a:srgbClr val="0F3256"/>
                </a:solidFill>
                <a:latin typeface="Roboto Bold"/>
              </a:rPr>
              <a:t>Dữ</a:t>
            </a:r>
            <a:r>
              <a:rPr lang="en-US" sz="48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800" dirty="0" err="1">
                <a:solidFill>
                  <a:srgbClr val="0F3256"/>
                </a:solidFill>
                <a:latin typeface="Roboto Bold"/>
              </a:rPr>
              <a:t>liệu</a:t>
            </a:r>
            <a:endParaRPr lang="en-US" sz="4800" dirty="0">
              <a:solidFill>
                <a:srgbClr val="0F3256"/>
              </a:solidFill>
              <a:latin typeface="Roboto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57230" y="810795"/>
            <a:ext cx="9458732" cy="1543453"/>
            <a:chOff x="0" y="0"/>
            <a:chExt cx="12611642" cy="2057937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12611642" cy="1030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474"/>
                </a:lnSpc>
                <a:spcBef>
                  <a:spcPct val="0"/>
                </a:spcBef>
              </a:pPr>
              <a:r>
                <a:rPr lang="en-US" sz="4624" dirty="0">
                  <a:solidFill>
                    <a:srgbClr val="0F3256"/>
                  </a:solidFill>
                  <a:latin typeface="Roboto Bold"/>
                </a:rPr>
                <a:t>III. NỘI DUNG NGHIÊN CỨU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27783"/>
              <a:ext cx="1261164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6214" y="5057775"/>
            <a:ext cx="9563601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F3256"/>
                </a:solidFill>
                <a:latin typeface="Roboto"/>
              </a:rPr>
              <a:t>Nghiên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cứu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thu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thập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một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bảng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từ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thầy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cô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trong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trường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Đại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học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Quy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Nhơn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. </a:t>
            </a:r>
          </a:p>
          <a:p>
            <a:pPr marL="906780" lvl="1" indent="-453390" algn="just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F3256"/>
                </a:solidFill>
                <a:latin typeface="Roboto"/>
              </a:rPr>
              <a:t>Dự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án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sử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dụng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mô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hình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Tensorflow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dùng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để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train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và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test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dữ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liệu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3691" y="0"/>
            <a:ext cx="9144000" cy="10287000"/>
            <a:chOff x="0" y="0"/>
            <a:chExt cx="309315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2968696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8696" y="0"/>
                  </a:lnTo>
                  <a:cubicBezTo>
                    <a:pt x="3037276" y="0"/>
                    <a:pt x="3093156" y="55880"/>
                    <a:pt x="3093156" y="124460"/>
                  </a:cubicBezTo>
                  <a:lnTo>
                    <a:pt x="3093156" y="3355340"/>
                  </a:lnTo>
                  <a:cubicBezTo>
                    <a:pt x="3093156" y="3423920"/>
                    <a:pt x="3037276" y="3479800"/>
                    <a:pt x="2968696" y="347980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09372" y="4840861"/>
            <a:ext cx="8564699" cy="124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7500" spc="-240" dirty="0">
                <a:solidFill>
                  <a:srgbClr val="0F3256"/>
                </a:solidFill>
                <a:latin typeface="Roboto Bold"/>
              </a:rPr>
              <a:t>VI. PHƯƠNG PHÁP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8708" y="3734578"/>
            <a:ext cx="2225822" cy="95432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04015" y="3838570"/>
            <a:ext cx="14152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</a:pPr>
            <a:r>
              <a:rPr lang="en-US" sz="3599" spc="-107" dirty="0">
                <a:solidFill>
                  <a:srgbClr val="0F3256"/>
                </a:solidFill>
                <a:latin typeface="Roboto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4992" y="3837093"/>
            <a:ext cx="4902989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9"/>
              </a:lnSpc>
            </a:pPr>
            <a:r>
              <a:rPr lang="en-US" sz="3599" dirty="0" err="1">
                <a:solidFill>
                  <a:srgbClr val="0F3256"/>
                </a:solidFill>
                <a:latin typeface="Roboto"/>
              </a:rPr>
              <a:t>Định</a:t>
            </a:r>
            <a:r>
              <a:rPr lang="en-US" sz="3599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99" dirty="0" err="1">
                <a:solidFill>
                  <a:srgbClr val="0F3256"/>
                </a:solidFill>
                <a:latin typeface="Roboto"/>
              </a:rPr>
              <a:t>vị</a:t>
            </a:r>
            <a:r>
              <a:rPr lang="en-US" sz="3599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99" dirty="0" err="1">
                <a:solidFill>
                  <a:srgbClr val="0F3256"/>
                </a:solidFill>
                <a:latin typeface="Roboto"/>
              </a:rPr>
              <a:t>và</a:t>
            </a:r>
            <a:r>
              <a:rPr lang="en-US" sz="3599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99" dirty="0" err="1">
                <a:solidFill>
                  <a:srgbClr val="0F3256"/>
                </a:solidFill>
                <a:latin typeface="Roboto"/>
              </a:rPr>
              <a:t>lọc</a:t>
            </a:r>
            <a:r>
              <a:rPr lang="en-US" sz="3599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99" dirty="0" err="1">
                <a:solidFill>
                  <a:srgbClr val="0F3256"/>
                </a:solidFill>
                <a:latin typeface="Roboto"/>
              </a:rPr>
              <a:t>vùng</a:t>
            </a:r>
            <a:r>
              <a:rPr lang="en-US" sz="3599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599" dirty="0" err="1">
                <a:solidFill>
                  <a:srgbClr val="0F3256"/>
                </a:solidFill>
                <a:latin typeface="Roboto"/>
              </a:rPr>
              <a:t>bảng</a:t>
            </a:r>
            <a:endParaRPr lang="en-US" sz="3599" dirty="0">
              <a:solidFill>
                <a:srgbClr val="0F3256"/>
              </a:solidFill>
              <a:latin typeface="Roboto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50619" y="8993067"/>
            <a:ext cx="817361" cy="81633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764992" y="5169727"/>
            <a:ext cx="4494308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9"/>
              </a:lnSpc>
            </a:pPr>
            <a:r>
              <a:rPr lang="en-US" sz="3599">
                <a:solidFill>
                  <a:srgbClr val="0F3256"/>
                </a:solidFill>
                <a:latin typeface="Roboto"/>
              </a:rPr>
              <a:t>Định vị 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4992" y="6195227"/>
            <a:ext cx="4902989" cy="117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79"/>
              </a:lnSpc>
            </a:pPr>
            <a:r>
              <a:rPr lang="en-US" sz="3599">
                <a:solidFill>
                  <a:srgbClr val="0F3256"/>
                </a:solidFill>
                <a:latin typeface="Roboto"/>
              </a:rPr>
              <a:t>Nhận dạng điểm số viết tay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8708" y="5067211"/>
            <a:ext cx="2225822" cy="95432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404015" y="5171204"/>
            <a:ext cx="14152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</a:pPr>
            <a:r>
              <a:rPr lang="en-US" sz="3599" spc="-107">
                <a:solidFill>
                  <a:srgbClr val="0F3256"/>
                </a:solidFill>
                <a:latin typeface="Roboto Bold"/>
              </a:rPr>
              <a:t>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8708" y="6399845"/>
            <a:ext cx="2225822" cy="95432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404015" y="6503837"/>
            <a:ext cx="1415206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</a:pPr>
            <a:r>
              <a:rPr lang="en-US" sz="3599" spc="-107">
                <a:solidFill>
                  <a:srgbClr val="0F3256"/>
                </a:solidFill>
                <a:latin typeface="Roboto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0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441939" y="7980063"/>
            <a:ext cx="817361" cy="816339"/>
            <a:chOff x="0" y="0"/>
            <a:chExt cx="1089815" cy="108845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089815" cy="1088453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179935" y="307654"/>
              <a:ext cx="729946" cy="455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3">
                  <a:solidFill>
                    <a:srgbClr val="0F3256"/>
                  </a:solidFill>
                  <a:latin typeface="Roboto"/>
                </a:rPr>
                <a:t>07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9310861"/>
            <a:ext cx="18288000" cy="1952277"/>
            <a:chOff x="0" y="0"/>
            <a:chExt cx="6186311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3546" r="3546" b="6426"/>
          <a:stretch>
            <a:fillRect/>
          </a:stretch>
        </p:blipFill>
        <p:spPr>
          <a:xfrm>
            <a:off x="1351837" y="5085405"/>
            <a:ext cx="14610157" cy="50110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t="3569" b="3569"/>
          <a:stretch>
            <a:fillRect/>
          </a:stretch>
        </p:blipFill>
        <p:spPr>
          <a:xfrm>
            <a:off x="1219312" y="5085405"/>
            <a:ext cx="15222627" cy="50110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5400" y="1763523"/>
            <a:ext cx="15828949" cy="3449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 dirty="0" err="1">
                <a:solidFill>
                  <a:srgbClr val="0F3256"/>
                </a:solidFill>
                <a:latin typeface="Roboto"/>
              </a:rPr>
              <a:t>Trước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khi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định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vị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vùng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bảng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bảng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được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tiền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xử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lý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qua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bước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:</a:t>
            </a:r>
          </a:p>
          <a:p>
            <a:pPr marL="906780" lvl="1" indent="-453390" algn="just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F3256"/>
                </a:solidFill>
                <a:latin typeface="Roboto"/>
              </a:rPr>
              <a:t>Nhị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phân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ảnh</a:t>
            </a:r>
            <a:endParaRPr lang="en-US" sz="4200" dirty="0">
              <a:solidFill>
                <a:srgbClr val="0F3256"/>
              </a:solidFill>
              <a:latin typeface="Roboto"/>
            </a:endParaRPr>
          </a:p>
          <a:p>
            <a:pPr marL="906780" lvl="1" indent="-453390" algn="just">
              <a:lnSpc>
                <a:spcPts val="5880"/>
              </a:lnSpc>
              <a:buFont typeface="Arial"/>
              <a:buChar char="•"/>
            </a:pPr>
            <a:r>
              <a:rPr lang="en-US" sz="4200" dirty="0" err="1">
                <a:solidFill>
                  <a:srgbClr val="0F3256"/>
                </a:solidFill>
                <a:latin typeface="Roboto"/>
              </a:rPr>
              <a:t>Âm</a:t>
            </a:r>
            <a:r>
              <a:rPr lang="en-US" sz="4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Roboto"/>
              </a:rPr>
              <a:t>bản</a:t>
            </a:r>
            <a:endParaRPr lang="en-US" sz="4200" dirty="0">
              <a:solidFill>
                <a:srgbClr val="0F3256"/>
              </a:solidFill>
              <a:latin typeface="Roboto"/>
            </a:endParaRPr>
          </a:p>
          <a:p>
            <a:pPr algn="just">
              <a:lnSpc>
                <a:spcPts val="3290"/>
              </a:lnSpc>
            </a:pPr>
            <a:endParaRPr lang="en-US" sz="4200" dirty="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5400" y="268898"/>
            <a:ext cx="1036320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Định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vị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và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lọc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vùng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bảng</a:t>
            </a:r>
            <a:endParaRPr lang="en-US" sz="6400" dirty="0">
              <a:solidFill>
                <a:srgbClr val="0F3256"/>
              </a:solidFill>
              <a:latin typeface="Robot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443836"/>
            <a:chOff x="0" y="0"/>
            <a:chExt cx="6186311" cy="8266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26681"/>
            </a:xfrm>
            <a:custGeom>
              <a:avLst/>
              <a:gdLst/>
              <a:ahLst/>
              <a:cxnLst/>
              <a:rect l="l" t="t" r="r" b="b"/>
              <a:pathLst>
                <a:path w="6186311" h="826681">
                  <a:moveTo>
                    <a:pt x="6061851" y="826680"/>
                  </a:moveTo>
                  <a:lnTo>
                    <a:pt x="124460" y="826680"/>
                  </a:lnTo>
                  <a:cubicBezTo>
                    <a:pt x="55880" y="826680"/>
                    <a:pt x="0" y="770800"/>
                    <a:pt x="0" y="7022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702221"/>
                  </a:lnTo>
                  <a:cubicBezTo>
                    <a:pt x="6186311" y="770801"/>
                    <a:pt x="6130431" y="826681"/>
                    <a:pt x="6061851" y="826681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85133" y="551306"/>
            <a:ext cx="945873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74"/>
              </a:lnSpc>
              <a:spcBef>
                <a:spcPct val="0"/>
              </a:spcBef>
            </a:pP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Định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vị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ô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97320" y="3886834"/>
            <a:ext cx="3388048" cy="4359851"/>
            <a:chOff x="0" y="0"/>
            <a:chExt cx="3133810" cy="40326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021039" y="6641015"/>
            <a:ext cx="2715079" cy="1290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2"/>
              </a:lnSpc>
              <a:spcBef>
                <a:spcPct val="0"/>
              </a:spcBef>
            </a:pPr>
            <a:r>
              <a:rPr lang="en-US" sz="2625">
                <a:solidFill>
                  <a:srgbClr val="0F3256"/>
                </a:solidFill>
                <a:latin typeface="Roboto"/>
              </a:rPr>
              <a:t>Phát hiện các đường thẳng dọc và ngang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21039" y="4110602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F3256"/>
                </a:solidFill>
                <a:latin typeface="Roboto Bold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532424" y="3886834"/>
            <a:ext cx="3388048" cy="4359851"/>
            <a:chOff x="0" y="0"/>
            <a:chExt cx="3133810" cy="40326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856143" y="6212390"/>
            <a:ext cx="2715079" cy="171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2"/>
              </a:lnSpc>
              <a:spcBef>
                <a:spcPct val="0"/>
              </a:spcBef>
            </a:pPr>
            <a:r>
              <a:rPr lang="en-US" sz="2625" dirty="0" err="1">
                <a:solidFill>
                  <a:srgbClr val="0F3256"/>
                </a:solidFill>
                <a:latin typeface="Roboto"/>
              </a:rPr>
              <a:t>Xói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mòn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giãn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nở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để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giảm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nhiễu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và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làm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cạnh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được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rõ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nét</a:t>
            </a:r>
            <a:endParaRPr lang="en-US" sz="2625" dirty="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56143" y="4110602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F3256"/>
                </a:solidFill>
                <a:latin typeface="Roboto Bold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67528" y="3886834"/>
            <a:ext cx="3388048" cy="4359851"/>
            <a:chOff x="0" y="0"/>
            <a:chExt cx="3133810" cy="40326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691247" y="6641015"/>
            <a:ext cx="2715079" cy="1290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2"/>
              </a:lnSpc>
              <a:spcBef>
                <a:spcPct val="0"/>
              </a:spcBef>
            </a:pPr>
            <a:r>
              <a:rPr lang="en-US" sz="2625" dirty="0" err="1">
                <a:solidFill>
                  <a:srgbClr val="0F3256"/>
                </a:solidFill>
                <a:latin typeface="Roboto"/>
              </a:rPr>
              <a:t>Vẽ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lại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lưới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ô,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định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vị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đường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bao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hình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chữ</a:t>
            </a:r>
            <a:r>
              <a:rPr lang="en-US" sz="2625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2625" dirty="0" err="1">
                <a:solidFill>
                  <a:srgbClr val="0F3256"/>
                </a:solidFill>
                <a:latin typeface="Roboto"/>
              </a:rPr>
              <a:t>nhật</a:t>
            </a:r>
            <a:endParaRPr lang="en-US" sz="2625" dirty="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91247" y="4110602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F3256"/>
                </a:solidFill>
                <a:latin typeface="Roboto Bold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202632" y="3886834"/>
            <a:ext cx="3388048" cy="4359851"/>
            <a:chOff x="0" y="0"/>
            <a:chExt cx="3133810" cy="403268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526351" y="6641015"/>
            <a:ext cx="2715079" cy="1290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2"/>
              </a:lnSpc>
              <a:spcBef>
                <a:spcPct val="0"/>
              </a:spcBef>
            </a:pPr>
            <a:r>
              <a:rPr lang="en-US" sz="2625">
                <a:solidFill>
                  <a:srgbClr val="0F3256"/>
                </a:solidFill>
                <a:latin typeface="Roboto"/>
              </a:rPr>
              <a:t>Tiến hành cắt ô điểm lưu trữ trong một mảng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34182" y="4110602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F3256"/>
                </a:solidFill>
                <a:latin typeface="Roboto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9089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  <p:bldP spid="12" grpId="0"/>
      <p:bldP spid="15" grpId="0"/>
      <p:bldP spid="16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5543"/>
            <a:ext cx="18288000" cy="6646214"/>
            <a:chOff x="0" y="0"/>
            <a:chExt cx="6186311" cy="2248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248226"/>
            </a:xfrm>
            <a:custGeom>
              <a:avLst/>
              <a:gdLst/>
              <a:ahLst/>
              <a:cxnLst/>
              <a:rect l="l" t="t" r="r" b="b"/>
              <a:pathLst>
                <a:path w="6186311" h="2248226">
                  <a:moveTo>
                    <a:pt x="6061851" y="2248225"/>
                  </a:moveTo>
                  <a:lnTo>
                    <a:pt x="124460" y="2248225"/>
                  </a:lnTo>
                  <a:cubicBezTo>
                    <a:pt x="55880" y="2248225"/>
                    <a:pt x="0" y="2192345"/>
                    <a:pt x="0" y="21237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2123766"/>
                  </a:lnTo>
                  <a:cubicBezTo>
                    <a:pt x="6186311" y="2192345"/>
                    <a:pt x="6130431" y="2248226"/>
                    <a:pt x="6061851" y="2248226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3395770"/>
            <a:ext cx="9165378" cy="208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2"/>
              </a:lnSpc>
            </a:pPr>
            <a:r>
              <a:rPr lang="en-US" sz="7375" dirty="0">
                <a:solidFill>
                  <a:srgbClr val="0F3256"/>
                </a:solidFill>
                <a:latin typeface="Roboto Bold"/>
              </a:rPr>
              <a:t>NHẬN DẠNG ĐIỂM SỐ VIẾT TAY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7128" y="8112727"/>
            <a:ext cx="3894098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0F3256"/>
                </a:solidFill>
                <a:latin typeface="Roboto"/>
              </a:rPr>
              <a:t>Tiền</a:t>
            </a:r>
            <a:r>
              <a:rPr lang="en-US" sz="3199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F3256"/>
                </a:solidFill>
                <a:latin typeface="Roboto"/>
              </a:rPr>
              <a:t>xử</a:t>
            </a:r>
            <a:r>
              <a:rPr lang="en-US" sz="3199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F3256"/>
                </a:solidFill>
                <a:latin typeface="Roboto"/>
              </a:rPr>
              <a:t>lý</a:t>
            </a:r>
            <a:r>
              <a:rPr lang="en-US" sz="3199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3199" dirty="0">
                <a:solidFill>
                  <a:srgbClr val="0F3256"/>
                </a:solidFill>
                <a:latin typeface="Roboto"/>
              </a:rPr>
              <a:t> ô </a:t>
            </a:r>
            <a:r>
              <a:rPr lang="en-US" sz="3199" dirty="0" err="1">
                <a:solidFill>
                  <a:srgbClr val="0F3256"/>
                </a:solidFill>
                <a:latin typeface="Roboto"/>
              </a:rPr>
              <a:t>điểm</a:t>
            </a:r>
            <a:endParaRPr lang="en-US" sz="3199" dirty="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368481" y="8112727"/>
            <a:ext cx="4164002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F3256"/>
                </a:solidFill>
                <a:latin typeface="Roboto"/>
              </a:rPr>
              <a:t>Trích chọn đặc trưng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66032" y="8112727"/>
            <a:ext cx="3284840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F3256"/>
                </a:solidFill>
                <a:latin typeface="Roboto"/>
              </a:rPr>
              <a:t>Phân lớp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10688" y="6626036"/>
            <a:ext cx="1257183" cy="125561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3423577" y="6838140"/>
            <a:ext cx="831404" cy="83140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21890" y="6626036"/>
            <a:ext cx="1257183" cy="125561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034780" y="6838140"/>
            <a:ext cx="831404" cy="83140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57272" y="6594252"/>
            <a:ext cx="1257183" cy="125561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4470162" y="6806356"/>
            <a:ext cx="831404" cy="831404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84177" y="7047788"/>
            <a:ext cx="310205" cy="41210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205980" y="7027122"/>
            <a:ext cx="489003" cy="45343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699110" y="7044472"/>
            <a:ext cx="373507" cy="3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4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620728"/>
            <a:chOff x="0" y="0"/>
            <a:chExt cx="6186311" cy="886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86518"/>
            </a:xfrm>
            <a:custGeom>
              <a:avLst/>
              <a:gdLst/>
              <a:ahLst/>
              <a:cxnLst/>
              <a:rect l="l" t="t" r="r" b="b"/>
              <a:pathLst>
                <a:path w="6186311" h="886518">
                  <a:moveTo>
                    <a:pt x="6061851" y="886518"/>
                  </a:moveTo>
                  <a:lnTo>
                    <a:pt x="124460" y="886518"/>
                  </a:lnTo>
                  <a:cubicBezTo>
                    <a:pt x="55880" y="886518"/>
                    <a:pt x="0" y="830638"/>
                    <a:pt x="0" y="7620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762058"/>
                  </a:lnTo>
                  <a:cubicBezTo>
                    <a:pt x="6186311" y="830638"/>
                    <a:pt x="6130431" y="886518"/>
                    <a:pt x="6061851" y="886518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0426" y="4876691"/>
            <a:ext cx="2480639" cy="13781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03950" y="4781441"/>
            <a:ext cx="2480639" cy="13781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22450" y="4213157"/>
            <a:ext cx="5662150" cy="5461466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4143991" y="5470508"/>
            <a:ext cx="1823555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AutoShape 8"/>
          <p:cNvSpPr/>
          <p:nvPr/>
        </p:nvSpPr>
        <p:spPr>
          <a:xfrm>
            <a:off x="12199083" y="5518133"/>
            <a:ext cx="1823555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1238180" y="667920"/>
            <a:ext cx="9458732" cy="10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34"/>
              </a:lnSpc>
              <a:spcBef>
                <a:spcPct val="0"/>
              </a:spcBef>
            </a:pP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Tiền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xử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lý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các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ô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điểm</a:t>
            </a:r>
            <a:endParaRPr lang="en-US" sz="6024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836" y="2675189"/>
            <a:ext cx="3873818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ô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được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cách</a:t>
            </a:r>
            <a:endParaRPr lang="en-US" sz="3200" dirty="0">
              <a:solidFill>
                <a:srgbClr val="0F3256"/>
              </a:solidFill>
              <a:latin typeface="Roboto Slab Regular"/>
            </a:endParaRP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dưới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dạng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xám</a:t>
            </a:r>
            <a:endParaRPr lang="en-US" sz="3200" dirty="0">
              <a:solidFill>
                <a:srgbClr val="0F3256"/>
              </a:solidFill>
              <a:latin typeface="Roboto Slab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21236" y="2675189"/>
            <a:ext cx="4077533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sử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dụng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bộ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lọc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Gauss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(Gaussian Filter)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22638" y="2675189"/>
            <a:ext cx="3243262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sau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làm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mịn</a:t>
            </a:r>
            <a:endParaRPr lang="en-US" sz="3200" dirty="0">
              <a:solidFill>
                <a:srgbClr val="0F3256"/>
              </a:solidFill>
              <a:latin typeface="Roboto Slab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438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620728"/>
            <a:chOff x="0" y="0"/>
            <a:chExt cx="6186311" cy="886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86518"/>
            </a:xfrm>
            <a:custGeom>
              <a:avLst/>
              <a:gdLst/>
              <a:ahLst/>
              <a:cxnLst/>
              <a:rect l="l" t="t" r="r" b="b"/>
              <a:pathLst>
                <a:path w="6186311" h="886518">
                  <a:moveTo>
                    <a:pt x="6061851" y="886518"/>
                  </a:moveTo>
                  <a:lnTo>
                    <a:pt x="124460" y="886518"/>
                  </a:lnTo>
                  <a:cubicBezTo>
                    <a:pt x="55880" y="886518"/>
                    <a:pt x="0" y="830638"/>
                    <a:pt x="0" y="7620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762058"/>
                  </a:lnTo>
                  <a:cubicBezTo>
                    <a:pt x="6186311" y="830638"/>
                    <a:pt x="6130431" y="886518"/>
                    <a:pt x="6061851" y="886518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9967" y="5037196"/>
            <a:ext cx="2480639" cy="1378133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896888" y="5643927"/>
            <a:ext cx="1823555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3942" b="3942"/>
          <a:stretch>
            <a:fillRect/>
          </a:stretch>
        </p:blipFill>
        <p:spPr>
          <a:xfrm>
            <a:off x="14511951" y="5037196"/>
            <a:ext cx="2480639" cy="130871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30189" y="3213887"/>
            <a:ext cx="4866163" cy="486008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1996351" y="5643927"/>
            <a:ext cx="1823555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1238180" y="667920"/>
            <a:ext cx="9458732" cy="10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34"/>
              </a:lnSpc>
              <a:spcBef>
                <a:spcPct val="0"/>
              </a:spcBef>
            </a:pP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Tiền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xử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lý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các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ô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điểm</a:t>
            </a:r>
            <a:endParaRPr lang="en-US" sz="6024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28655" y="3372732"/>
            <a:ext cx="3243262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sau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làm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mịn</a:t>
            </a:r>
            <a:endParaRPr lang="en-US" sz="3200" dirty="0">
              <a:solidFill>
                <a:srgbClr val="0F3256"/>
              </a:solidFill>
              <a:latin typeface="Roboto Slab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35587" y="4551898"/>
            <a:ext cx="3255365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F3256"/>
                </a:solidFill>
                <a:latin typeface="Roboto Bold"/>
              </a:rPr>
              <a:t>Sử dụng phương pháp phân ngưỡng thích nghi (Adaptive Threshold)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08129" y="3372732"/>
            <a:ext cx="4990267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F3256"/>
                </a:solidFill>
                <a:latin typeface="Roboto Slab Regular"/>
              </a:rPr>
              <a:t>ảnh sau khi phân ngưỡng</a:t>
            </a:r>
          </a:p>
        </p:txBody>
      </p:sp>
    </p:spTree>
    <p:extLst>
      <p:ext uri="{BB962C8B-B14F-4D97-AF65-F5344CB8AC3E}">
        <p14:creationId xmlns:p14="http://schemas.microsoft.com/office/powerpoint/2010/main" val="36440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620728"/>
            <a:chOff x="0" y="0"/>
            <a:chExt cx="6186311" cy="886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86518"/>
            </a:xfrm>
            <a:custGeom>
              <a:avLst/>
              <a:gdLst/>
              <a:ahLst/>
              <a:cxnLst/>
              <a:rect l="l" t="t" r="r" b="b"/>
              <a:pathLst>
                <a:path w="6186311" h="886518">
                  <a:moveTo>
                    <a:pt x="6061851" y="886518"/>
                  </a:moveTo>
                  <a:lnTo>
                    <a:pt x="124460" y="886518"/>
                  </a:lnTo>
                  <a:cubicBezTo>
                    <a:pt x="55880" y="886518"/>
                    <a:pt x="0" y="830638"/>
                    <a:pt x="0" y="7620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762058"/>
                  </a:lnTo>
                  <a:cubicBezTo>
                    <a:pt x="6186311" y="830638"/>
                    <a:pt x="6130431" y="886518"/>
                    <a:pt x="6061851" y="886518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3942" b="3942"/>
          <a:stretch>
            <a:fillRect/>
          </a:stretch>
        </p:blipFill>
        <p:spPr>
          <a:xfrm>
            <a:off x="2795803" y="4408744"/>
            <a:ext cx="2480639" cy="1308713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232222" y="5063101"/>
            <a:ext cx="1823555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76266" y="4408744"/>
            <a:ext cx="2480639" cy="200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8180" y="667920"/>
            <a:ext cx="9458732" cy="10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34"/>
              </a:lnSpc>
              <a:spcBef>
                <a:spcPct val="0"/>
              </a:spcBef>
            </a:pP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Tiền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xử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lý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các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ô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điểm</a:t>
            </a:r>
            <a:endParaRPr lang="en-US" sz="6024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0989" y="2901002"/>
            <a:ext cx="4990267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sau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khi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phân</a:t>
            </a:r>
            <a:r>
              <a:rPr lang="en-US" sz="3200" dirty="0">
                <a:solidFill>
                  <a:srgbClr val="0F3256"/>
                </a:solidFill>
                <a:latin typeface="Roboto Slab Regular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 Slab Regular"/>
              </a:rPr>
              <a:t>ngưỡng</a:t>
            </a:r>
            <a:endParaRPr lang="en-US" sz="3200" dirty="0">
              <a:solidFill>
                <a:srgbClr val="0F3256"/>
              </a:solidFill>
              <a:latin typeface="Roboto Slab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62631" y="5675159"/>
            <a:ext cx="4762738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F3256"/>
                </a:solidFill>
                <a:latin typeface="Roboto Slab Regular"/>
              </a:rPr>
              <a:t>thay đổi kích thước ảnh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F3256"/>
                </a:solidFill>
                <a:latin typeface="Roboto Slab Regular"/>
              </a:rPr>
              <a:t>thành kích thước 28x 28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73871" y="2901002"/>
            <a:ext cx="6285429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F3256"/>
                </a:solidFill>
                <a:latin typeface="Roboto Slab Regular"/>
              </a:rPr>
              <a:t>ảnh sau khi  thay đổi kích thước</a:t>
            </a:r>
          </a:p>
        </p:txBody>
      </p:sp>
    </p:spTree>
    <p:extLst>
      <p:ext uri="{BB962C8B-B14F-4D97-AF65-F5344CB8AC3E}">
        <p14:creationId xmlns:p14="http://schemas.microsoft.com/office/powerpoint/2010/main" val="10529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532" y="0"/>
            <a:ext cx="6296537" cy="10287000"/>
            <a:chOff x="0" y="0"/>
            <a:chExt cx="2129940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9940" cy="3479800"/>
            </a:xfrm>
            <a:custGeom>
              <a:avLst/>
              <a:gdLst/>
              <a:ahLst/>
              <a:cxnLst/>
              <a:rect l="l" t="t" r="r" b="b"/>
              <a:pathLst>
                <a:path w="2129940" h="3479800">
                  <a:moveTo>
                    <a:pt x="2005480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05480" y="0"/>
                  </a:lnTo>
                  <a:cubicBezTo>
                    <a:pt x="2074060" y="0"/>
                    <a:pt x="2129940" y="55880"/>
                    <a:pt x="2129940" y="124460"/>
                  </a:cubicBezTo>
                  <a:lnTo>
                    <a:pt x="2129940" y="3355340"/>
                  </a:lnTo>
                  <a:cubicBezTo>
                    <a:pt x="2129940" y="3423920"/>
                    <a:pt x="2074060" y="3479800"/>
                    <a:pt x="2005480" y="347980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05105" y="826258"/>
            <a:ext cx="2275995" cy="2273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39104" y="4047129"/>
            <a:ext cx="2125462" cy="21228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42868" y="4047129"/>
            <a:ext cx="2156584" cy="2153889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984117" y="1003851"/>
            <a:ext cx="1917971" cy="1917964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8965" b="-18965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606276" y="4212976"/>
            <a:ext cx="1791117" cy="179111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912488" y="4215405"/>
            <a:ext cx="1817344" cy="181733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39104" y="7104411"/>
            <a:ext cx="2125462" cy="212280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42868" y="7104411"/>
            <a:ext cx="2156584" cy="2153889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606276" y="7270259"/>
            <a:ext cx="1791117" cy="179111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000" b="-25000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912488" y="7272687"/>
            <a:ext cx="1817344" cy="1817337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6666" b="-16666"/>
              </a:stretch>
            </a:blip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081100" y="1233187"/>
            <a:ext cx="3818352" cy="14592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587092" y="4491393"/>
            <a:ext cx="3777491" cy="130421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rcRect l="1068" r="1068"/>
          <a:stretch>
            <a:fillRect/>
          </a:stretch>
        </p:blipFill>
        <p:spPr>
          <a:xfrm>
            <a:off x="14918502" y="4306595"/>
            <a:ext cx="3369498" cy="158288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rcRect b="10432"/>
          <a:stretch>
            <a:fillRect/>
          </a:stretch>
        </p:blipFill>
        <p:spPr>
          <a:xfrm>
            <a:off x="8587092" y="7542239"/>
            <a:ext cx="3468366" cy="151913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899452" y="7786720"/>
            <a:ext cx="3493966" cy="1303305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71956" y="1488330"/>
            <a:ext cx="5529895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>
                <a:solidFill>
                  <a:srgbClr val="0F3256"/>
                </a:solidFill>
                <a:latin typeface="Roboto Bold"/>
              </a:rPr>
              <a:t>Nhóm</a:t>
            </a:r>
          </a:p>
          <a:p>
            <a:pPr marL="0" lvl="0" indent="0">
              <a:lnSpc>
                <a:spcPts val="10400"/>
              </a:lnSpc>
            </a:pPr>
            <a:r>
              <a:rPr lang="en-US" sz="8000">
                <a:solidFill>
                  <a:srgbClr val="0F3256"/>
                </a:solidFill>
                <a:latin typeface="Roboto Bold"/>
              </a:rPr>
              <a:t>chúng tôi</a:t>
            </a:r>
          </a:p>
        </p:txBody>
      </p:sp>
    </p:spTree>
    <p:extLst>
      <p:ext uri="{BB962C8B-B14F-4D97-AF65-F5344CB8AC3E}">
        <p14:creationId xmlns:p14="http://schemas.microsoft.com/office/powerpoint/2010/main" val="1240993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620728"/>
            <a:chOff x="0" y="0"/>
            <a:chExt cx="6186311" cy="886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86518"/>
            </a:xfrm>
            <a:custGeom>
              <a:avLst/>
              <a:gdLst/>
              <a:ahLst/>
              <a:cxnLst/>
              <a:rect l="l" t="t" r="r" b="b"/>
              <a:pathLst>
                <a:path w="6186311" h="886518">
                  <a:moveTo>
                    <a:pt x="6061851" y="886518"/>
                  </a:moveTo>
                  <a:lnTo>
                    <a:pt x="124460" y="886518"/>
                  </a:lnTo>
                  <a:cubicBezTo>
                    <a:pt x="55880" y="886518"/>
                    <a:pt x="0" y="830638"/>
                    <a:pt x="0" y="7620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762058"/>
                  </a:lnTo>
                  <a:cubicBezTo>
                    <a:pt x="6186311" y="830638"/>
                    <a:pt x="6130431" y="886518"/>
                    <a:pt x="6061851" y="886518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61196" y="6423186"/>
            <a:ext cx="1927023" cy="11699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61196" y="4975092"/>
            <a:ext cx="1927023" cy="11494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61196" y="3657657"/>
            <a:ext cx="1927023" cy="10221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8180" y="667920"/>
            <a:ext cx="9458732" cy="10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34"/>
              </a:lnSpc>
              <a:spcBef>
                <a:spcPct val="0"/>
              </a:spcBef>
            </a:pP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Trích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chọn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đặc</a:t>
            </a:r>
            <a:r>
              <a:rPr lang="en-US" sz="60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024" dirty="0" err="1">
                <a:solidFill>
                  <a:srgbClr val="0F3256"/>
                </a:solidFill>
                <a:latin typeface="Roboto Bold"/>
              </a:rPr>
              <a:t>trưng</a:t>
            </a:r>
            <a:endParaRPr lang="en-US" sz="6024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95461" y="3192091"/>
            <a:ext cx="10792077" cy="479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Một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số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hình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sau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khi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xử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lý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vẫn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chưa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phù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hợp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vì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con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số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chưa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thực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sự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nằm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ở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chính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giữa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của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nền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Xây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dựng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vùng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quan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tâm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ROI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là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hình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vuông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có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kích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thước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28 x 28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làm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hình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nền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Thay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đổi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kích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thước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các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ô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điểm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,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sử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dụng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INTER_NEAREST</a:t>
            </a:r>
          </a:p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Ghép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lại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các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ô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điểm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đã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thay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đổi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kích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thước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vào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trong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399" dirty="0" err="1">
                <a:solidFill>
                  <a:srgbClr val="0F3256"/>
                </a:solidFill>
                <a:latin typeface="Roboto Bold"/>
              </a:rPr>
              <a:t>nền</a:t>
            </a:r>
            <a:r>
              <a:rPr lang="en-US" sz="3399" dirty="0">
                <a:solidFill>
                  <a:srgbClr val="0F3256"/>
                </a:solidFill>
                <a:latin typeface="Roboto Bold"/>
              </a:rPr>
              <a:t> ROI </a:t>
            </a:r>
          </a:p>
        </p:txBody>
      </p:sp>
    </p:spTree>
    <p:extLst>
      <p:ext uri="{BB962C8B-B14F-4D97-AF65-F5344CB8AC3E}">
        <p14:creationId xmlns:p14="http://schemas.microsoft.com/office/powerpoint/2010/main" val="415735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620728"/>
            <a:chOff x="0" y="0"/>
            <a:chExt cx="6186311" cy="886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886518"/>
            </a:xfrm>
            <a:custGeom>
              <a:avLst/>
              <a:gdLst/>
              <a:ahLst/>
              <a:cxnLst/>
              <a:rect l="l" t="t" r="r" b="b"/>
              <a:pathLst>
                <a:path w="6186311" h="886518">
                  <a:moveTo>
                    <a:pt x="6061851" y="886518"/>
                  </a:moveTo>
                  <a:lnTo>
                    <a:pt x="124460" y="886518"/>
                  </a:lnTo>
                  <a:cubicBezTo>
                    <a:pt x="55880" y="886518"/>
                    <a:pt x="0" y="830638"/>
                    <a:pt x="0" y="7620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762058"/>
                  </a:lnTo>
                  <a:cubicBezTo>
                    <a:pt x="6186311" y="830638"/>
                    <a:pt x="6130431" y="886518"/>
                    <a:pt x="6061851" y="886518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38180" y="667920"/>
            <a:ext cx="9458732" cy="104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34"/>
              </a:lnSpc>
              <a:spcBef>
                <a:spcPct val="0"/>
              </a:spcBef>
            </a:pPr>
            <a:r>
              <a:rPr lang="en-US" sz="6024">
                <a:solidFill>
                  <a:srgbClr val="0F3256"/>
                </a:solidFill>
                <a:latin typeface="Roboto Bold"/>
              </a:rPr>
              <a:t>Trích chọn đặc trưng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8180" y="3086100"/>
            <a:ext cx="15678220" cy="4488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8200" lvl="1" indent="-539100" algn="just">
              <a:lnSpc>
                <a:spcPts val="6991"/>
              </a:lnSpc>
              <a:buFont typeface="Arial"/>
              <a:buChar char="•"/>
            </a:pP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cv2.moments(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078200" lvl="1" indent="-539100" algn="just">
              <a:lnSpc>
                <a:spcPts val="6991"/>
              </a:lnSpc>
              <a:buFont typeface="Arial"/>
              <a:buChar char="•"/>
            </a:pP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warpAffine</a:t>
            </a:r>
            <a:r>
              <a:rPr lang="en-US" sz="60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7892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5543"/>
            <a:ext cx="18288000" cy="6646214"/>
            <a:chOff x="0" y="0"/>
            <a:chExt cx="6186311" cy="2248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248226"/>
            </a:xfrm>
            <a:custGeom>
              <a:avLst/>
              <a:gdLst/>
              <a:ahLst/>
              <a:cxnLst/>
              <a:rect l="l" t="t" r="r" b="b"/>
              <a:pathLst>
                <a:path w="6186311" h="2248226">
                  <a:moveTo>
                    <a:pt x="6061851" y="2248225"/>
                  </a:moveTo>
                  <a:lnTo>
                    <a:pt x="124460" y="2248225"/>
                  </a:lnTo>
                  <a:cubicBezTo>
                    <a:pt x="55880" y="2248225"/>
                    <a:pt x="0" y="2192345"/>
                    <a:pt x="0" y="21237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2123766"/>
                  </a:lnTo>
                  <a:cubicBezTo>
                    <a:pt x="6186311" y="2192345"/>
                    <a:pt x="6130431" y="2248226"/>
                    <a:pt x="6061851" y="2248226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424470"/>
            <a:ext cx="9165378" cy="105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2"/>
              </a:lnSpc>
            </a:pPr>
            <a:r>
              <a:rPr lang="en-US" sz="7375" dirty="0">
                <a:solidFill>
                  <a:srgbClr val="0F3256"/>
                </a:solidFill>
                <a:latin typeface="Roboto Bold"/>
              </a:rPr>
              <a:t>PHÂN LỚP</a:t>
            </a:r>
          </a:p>
        </p:txBody>
      </p:sp>
    </p:spTree>
    <p:extLst>
      <p:ext uri="{BB962C8B-B14F-4D97-AF65-F5344CB8AC3E}">
        <p14:creationId xmlns:p14="http://schemas.microsoft.com/office/powerpoint/2010/main" val="259981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99999">
            <a:off x="4275459" y="5458149"/>
            <a:ext cx="10925823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89577" y="2861111"/>
            <a:ext cx="8759223" cy="4783074"/>
            <a:chOff x="-903151" y="-47625"/>
            <a:chExt cx="11678964" cy="63774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0369413" cy="997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077"/>
                </a:lnSpc>
              </a:pPr>
              <a:r>
                <a:rPr lang="en-US" sz="4675" dirty="0">
                  <a:solidFill>
                    <a:srgbClr val="0F3256"/>
                  </a:solidFill>
                  <a:latin typeface="Roboto Bold"/>
                </a:rPr>
                <a:t>MNIST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603387" y="2995560"/>
              <a:ext cx="11379200" cy="33342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884"/>
                </a:lnSpc>
                <a:spcBef>
                  <a:spcPct val="0"/>
                </a:spcBef>
              </a:pP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MNIST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là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một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dataset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gồm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70.000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ảnh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số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viết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tay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có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kích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thước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28x28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và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có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thể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sử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dụng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thông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qua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Keras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.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Mỗi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ảnh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trong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dataset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là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một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ảnh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xám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hiển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thị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cho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một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chữ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số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viết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tay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từ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0-9.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Trong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đó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,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được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chia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ra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thành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training set 60.000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ảnh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và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 test set 10.000 </a:t>
              </a:r>
              <a:r>
                <a:rPr lang="en-US" sz="2774" dirty="0" err="1">
                  <a:solidFill>
                    <a:srgbClr val="0F3256"/>
                  </a:solidFill>
                  <a:latin typeface="Roboto"/>
                </a:rPr>
                <a:t>ảnh</a:t>
              </a:r>
              <a:r>
                <a:rPr lang="en-US" sz="2774" dirty="0">
                  <a:solidFill>
                    <a:srgbClr val="0F3256"/>
                  </a:solidFill>
                  <a:latin typeface="Roboto"/>
                </a:rPr>
                <a:t>.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903151" y="1573160"/>
              <a:ext cx="7788882" cy="40891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43133" y="2896830"/>
            <a:ext cx="8041079" cy="48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1400" y="737147"/>
            <a:ext cx="10338593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97"/>
              </a:lnSpc>
            </a:pP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Mô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hình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mạng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neural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tích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chập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hoặc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CNN (Convolutional Neural Network)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là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1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trong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những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mô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hình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để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nhận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dạng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và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phân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loại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hình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.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Trong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đó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, CNN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tập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hợp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các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thuật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toán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để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có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mô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hình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dữ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liệu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trừu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tượng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hóa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ở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mức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cao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bằng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cách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sử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dụng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nhiều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lớp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xử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lý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cấu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trúc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phức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tạp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và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được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sử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dụng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rộng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rãi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trong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các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bài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toán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xác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định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và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nhận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dạng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đối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075" dirty="0" err="1">
                <a:solidFill>
                  <a:srgbClr val="0F3256"/>
                </a:solidFill>
                <a:latin typeface="Roboto Bold"/>
              </a:rPr>
              <a:t>tượng</a:t>
            </a:r>
            <a:r>
              <a:rPr lang="en-US" sz="3075" dirty="0">
                <a:solidFill>
                  <a:srgbClr val="0F3256"/>
                </a:solidFill>
                <a:latin typeface="Roboto Bold"/>
              </a:rPr>
              <a:t>. </a:t>
            </a:r>
          </a:p>
          <a:p>
            <a:pPr>
              <a:lnSpc>
                <a:spcPts val="3997"/>
              </a:lnSpc>
            </a:pPr>
            <a:endParaRPr lang="en-US" sz="3075" dirty="0">
              <a:solidFill>
                <a:srgbClr val="0F3256"/>
              </a:solidFill>
              <a:latin typeface="Roboto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2694" y="1028700"/>
            <a:ext cx="6422844" cy="21677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2694" y="1276920"/>
            <a:ext cx="6175772" cy="143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29"/>
              </a:lnSpc>
            </a:pPr>
            <a:r>
              <a:rPr lang="en-US" sz="8792" dirty="0">
                <a:solidFill>
                  <a:srgbClr val="498D97"/>
                </a:solidFill>
                <a:latin typeface="Roboto Bold"/>
              </a:rPr>
              <a:t>CNN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5395619"/>
            <a:ext cx="18288000" cy="5814958"/>
            <a:chOff x="0" y="0"/>
            <a:chExt cx="6186311" cy="19670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6311" cy="1967035"/>
            </a:xfrm>
            <a:custGeom>
              <a:avLst/>
              <a:gdLst/>
              <a:ahLst/>
              <a:cxnLst/>
              <a:rect l="l" t="t" r="r" b="b"/>
              <a:pathLst>
                <a:path w="6186311" h="1967035">
                  <a:moveTo>
                    <a:pt x="6061851" y="1967035"/>
                  </a:moveTo>
                  <a:lnTo>
                    <a:pt x="124460" y="1967035"/>
                  </a:lnTo>
                  <a:cubicBezTo>
                    <a:pt x="55880" y="1967035"/>
                    <a:pt x="0" y="1911155"/>
                    <a:pt x="0" y="18425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842575"/>
                  </a:lnTo>
                  <a:cubicBezTo>
                    <a:pt x="6186311" y="1911155"/>
                    <a:pt x="6130431" y="1967035"/>
                    <a:pt x="6061851" y="1967035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b="6578"/>
          <a:stretch>
            <a:fillRect/>
          </a:stretch>
        </p:blipFill>
        <p:spPr>
          <a:xfrm>
            <a:off x="1028700" y="7203171"/>
            <a:ext cx="2941082" cy="185462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0456" y="7668164"/>
            <a:ext cx="2217570" cy="124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 dirty="0">
                <a:solidFill>
                  <a:srgbClr val="0F3256"/>
                </a:solidFill>
                <a:latin typeface="Roboto Bold"/>
              </a:rPr>
              <a:t>Convolutional Layer</a:t>
            </a:r>
          </a:p>
          <a:p>
            <a:pPr marL="0" lvl="0" indent="0" algn="ctr">
              <a:lnSpc>
                <a:spcPts val="3282"/>
              </a:lnSpc>
            </a:pPr>
            <a:endParaRPr lang="en-US" sz="2525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3003" y="5716345"/>
            <a:ext cx="4616510" cy="74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85"/>
              </a:lnSpc>
            </a:pPr>
            <a:r>
              <a:rPr lang="en-US" sz="4604" dirty="0" err="1">
                <a:solidFill>
                  <a:srgbClr val="498D97"/>
                </a:solidFill>
                <a:latin typeface="Roboto Bold"/>
              </a:rPr>
              <a:t>Các</a:t>
            </a:r>
            <a:r>
              <a:rPr lang="en-US" sz="4604" dirty="0">
                <a:solidFill>
                  <a:srgbClr val="498D97"/>
                </a:solidFill>
                <a:latin typeface="Roboto Bold"/>
              </a:rPr>
              <a:t> </a:t>
            </a:r>
            <a:r>
              <a:rPr lang="en-US" sz="4604" dirty="0" err="1">
                <a:solidFill>
                  <a:srgbClr val="498D97"/>
                </a:solidFill>
                <a:latin typeface="Roboto Bold"/>
              </a:rPr>
              <a:t>lớp</a:t>
            </a:r>
            <a:r>
              <a:rPr lang="en-US" sz="4604" dirty="0">
                <a:solidFill>
                  <a:srgbClr val="498D97"/>
                </a:solidFill>
                <a:latin typeface="Roboto Bold"/>
              </a:rPr>
              <a:t> </a:t>
            </a:r>
            <a:r>
              <a:rPr lang="en-US" sz="4604" dirty="0" err="1">
                <a:solidFill>
                  <a:srgbClr val="498D97"/>
                </a:solidFill>
                <a:latin typeface="Roboto Bold"/>
              </a:rPr>
              <a:t>cơ</a:t>
            </a:r>
            <a:r>
              <a:rPr lang="en-US" sz="4604" dirty="0">
                <a:solidFill>
                  <a:srgbClr val="498D97"/>
                </a:solidFill>
                <a:latin typeface="Roboto Bold"/>
              </a:rPr>
              <a:t> </a:t>
            </a:r>
            <a:r>
              <a:rPr lang="en-US" sz="4604" dirty="0" err="1">
                <a:solidFill>
                  <a:srgbClr val="498D97"/>
                </a:solidFill>
                <a:latin typeface="Roboto Bold"/>
              </a:rPr>
              <a:t>bản</a:t>
            </a:r>
            <a:endParaRPr lang="en-US" sz="4604" dirty="0">
              <a:solidFill>
                <a:srgbClr val="498D97"/>
              </a:solidFill>
              <a:latin typeface="Roboto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b="6578"/>
          <a:stretch>
            <a:fillRect/>
          </a:stretch>
        </p:blipFill>
        <p:spPr>
          <a:xfrm>
            <a:off x="5247924" y="7203171"/>
            <a:ext cx="2941082" cy="185462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609681" y="7865189"/>
            <a:ext cx="2111127" cy="119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404">
                <a:solidFill>
                  <a:srgbClr val="0F3256"/>
                </a:solidFill>
                <a:latin typeface="Roboto Bold"/>
              </a:rPr>
              <a:t>Pooling Layer</a:t>
            </a:r>
          </a:p>
          <a:p>
            <a:pPr algn="ctr">
              <a:lnSpc>
                <a:spcPts val="3125"/>
              </a:lnSpc>
            </a:pPr>
            <a:endParaRPr lang="en-US" sz="2404">
              <a:solidFill>
                <a:srgbClr val="0F3256"/>
              </a:solidFill>
              <a:latin typeface="Roboto Bold"/>
            </a:endParaRPr>
          </a:p>
          <a:p>
            <a:pPr marL="0" lvl="0" indent="0" algn="ctr">
              <a:lnSpc>
                <a:spcPts val="3125"/>
              </a:lnSpc>
            </a:pPr>
            <a:endParaRPr lang="en-US" sz="2404">
              <a:solidFill>
                <a:srgbClr val="0F3256"/>
              </a:solidFill>
              <a:latin typeface="Roboto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b="6578"/>
          <a:stretch>
            <a:fillRect/>
          </a:stretch>
        </p:blipFill>
        <p:spPr>
          <a:xfrm>
            <a:off x="10189257" y="7203171"/>
            <a:ext cx="2941082" cy="185462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b="6578"/>
          <a:stretch>
            <a:fillRect/>
          </a:stretch>
        </p:blipFill>
        <p:spPr>
          <a:xfrm>
            <a:off x="14510689" y="7203171"/>
            <a:ext cx="2941082" cy="185462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51013" y="7874714"/>
            <a:ext cx="2217570" cy="124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0F3256"/>
                </a:solidFill>
                <a:latin typeface="Roboto Bold"/>
              </a:rPr>
              <a:t>Relu Layer</a:t>
            </a:r>
          </a:p>
          <a:p>
            <a:pPr algn="ctr">
              <a:lnSpc>
                <a:spcPts val="3282"/>
              </a:lnSpc>
            </a:pPr>
            <a:endParaRPr lang="en-US" sz="2525">
              <a:solidFill>
                <a:srgbClr val="0F3256"/>
              </a:solidFill>
              <a:latin typeface="Roboto Bold"/>
            </a:endParaRPr>
          </a:p>
          <a:p>
            <a:pPr marL="0" lvl="0" indent="0" algn="ctr">
              <a:lnSpc>
                <a:spcPts val="3282"/>
              </a:lnSpc>
            </a:pPr>
            <a:endParaRPr lang="en-US" sz="2525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872445" y="7459783"/>
            <a:ext cx="2217570" cy="2071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525">
                <a:solidFill>
                  <a:srgbClr val="0F3256"/>
                </a:solidFill>
                <a:latin typeface="Roboto Bold"/>
              </a:rPr>
              <a:t>Fully Connected Layer</a:t>
            </a:r>
          </a:p>
          <a:p>
            <a:pPr algn="ctr">
              <a:lnSpc>
                <a:spcPts val="3282"/>
              </a:lnSpc>
            </a:pPr>
            <a:endParaRPr lang="en-US" sz="2525">
              <a:solidFill>
                <a:srgbClr val="0F3256"/>
              </a:solidFill>
              <a:latin typeface="Roboto Bold"/>
            </a:endParaRPr>
          </a:p>
          <a:p>
            <a:pPr marL="0" lvl="0" indent="0" algn="ctr">
              <a:lnSpc>
                <a:spcPts val="3282"/>
              </a:lnSpc>
            </a:pPr>
            <a:endParaRPr lang="en-US" sz="2525">
              <a:solidFill>
                <a:srgbClr val="0F3256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4071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9" grpId="0"/>
      <p:bldP spid="11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300986"/>
            <a:chOff x="0" y="0"/>
            <a:chExt cx="6186311" cy="778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8358"/>
            </a:xfrm>
            <a:custGeom>
              <a:avLst/>
              <a:gdLst/>
              <a:ahLst/>
              <a:cxnLst/>
              <a:rect l="l" t="t" r="r" b="b"/>
              <a:pathLst>
                <a:path w="6186311" h="778358">
                  <a:moveTo>
                    <a:pt x="6061851" y="778358"/>
                  </a:moveTo>
                  <a:lnTo>
                    <a:pt x="124460" y="778358"/>
                  </a:lnTo>
                  <a:cubicBezTo>
                    <a:pt x="55880" y="778358"/>
                    <a:pt x="0" y="722478"/>
                    <a:pt x="0" y="6538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653898"/>
                  </a:lnTo>
                  <a:cubicBezTo>
                    <a:pt x="6186311" y="722478"/>
                    <a:pt x="6130431" y="778358"/>
                    <a:pt x="6061851" y="778358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38180" y="706020"/>
            <a:ext cx="9458732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74"/>
              </a:lnSpc>
              <a:spcBef>
                <a:spcPct val="0"/>
              </a:spcBef>
            </a:pP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Các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lớp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cơ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bản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của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453BE-8EE5-086A-7458-37D335B14D9D}"/>
              </a:ext>
            </a:extLst>
          </p:cNvPr>
          <p:cNvSpPr txBox="1"/>
          <p:nvPr/>
        </p:nvSpPr>
        <p:spPr>
          <a:xfrm>
            <a:off x="1771580" y="2979792"/>
            <a:ext cx="15830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chập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Khi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Convolutional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Filter. </a:t>
            </a:r>
          </a:p>
          <a:p>
            <a:endParaRPr lang="vi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03D4A-645C-0D06-0829-B668B9F583B4}"/>
              </a:ext>
            </a:extLst>
          </p:cNvPr>
          <p:cNvSpPr txBox="1"/>
          <p:nvPr/>
        </p:nvSpPr>
        <p:spPr>
          <a:xfrm>
            <a:off x="1771580" y="5295900"/>
            <a:ext cx="15830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Pooling Layer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Convolutional Layer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nhằm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giảm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Parameter.</a:t>
            </a:r>
            <a:endParaRPr lang="vi-VN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B3B5D-62BE-5F55-9BC0-38E54A571B25}"/>
              </a:ext>
            </a:extLst>
          </p:cNvPr>
          <p:cNvSpPr txBox="1"/>
          <p:nvPr/>
        </p:nvSpPr>
        <p:spPr>
          <a:xfrm>
            <a:off x="1219165" y="2271906"/>
            <a:ext cx="4730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Convolutional Layer</a:t>
            </a:r>
            <a:endParaRPr lang="vi-V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EAE6D-A958-33A9-C470-ED4B9A105482}"/>
              </a:ext>
            </a:extLst>
          </p:cNvPr>
          <p:cNvSpPr txBox="1"/>
          <p:nvPr/>
        </p:nvSpPr>
        <p:spPr>
          <a:xfrm>
            <a:off x="1295400" y="4283214"/>
            <a:ext cx="2967479" cy="83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Pooling Layer</a:t>
            </a:r>
            <a:endParaRPr lang="en-US" sz="3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A5854-E6EC-D13F-1BEE-FF1855AEAB83}"/>
              </a:ext>
            </a:extLst>
          </p:cNvPr>
          <p:cNvSpPr txBox="1"/>
          <p:nvPr/>
        </p:nvSpPr>
        <p:spPr>
          <a:xfrm>
            <a:off x="1330578" y="6438900"/>
            <a:ext cx="2403222" cy="83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Layer</a:t>
            </a:r>
            <a:endParaRPr lang="en-US" sz="3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E2F55-C1CC-F384-A4F8-83C9AC9818E9}"/>
              </a:ext>
            </a:extLst>
          </p:cNvPr>
          <p:cNvSpPr txBox="1"/>
          <p:nvPr/>
        </p:nvSpPr>
        <p:spPr>
          <a:xfrm>
            <a:off x="1066800" y="7335009"/>
            <a:ext cx="15830620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Fully Connected Layer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GB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-323545"/>
            <a:ext cx="18288000" cy="2300986"/>
            <a:chOff x="0" y="0"/>
            <a:chExt cx="6186311" cy="778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8358"/>
            </a:xfrm>
            <a:custGeom>
              <a:avLst/>
              <a:gdLst/>
              <a:ahLst/>
              <a:cxnLst/>
              <a:rect l="l" t="t" r="r" b="b"/>
              <a:pathLst>
                <a:path w="6186311" h="778358">
                  <a:moveTo>
                    <a:pt x="6061851" y="778358"/>
                  </a:moveTo>
                  <a:lnTo>
                    <a:pt x="124460" y="778358"/>
                  </a:lnTo>
                  <a:cubicBezTo>
                    <a:pt x="55880" y="778358"/>
                    <a:pt x="0" y="722478"/>
                    <a:pt x="0" y="6538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653898"/>
                  </a:lnTo>
                  <a:cubicBezTo>
                    <a:pt x="6186311" y="722478"/>
                    <a:pt x="6130431" y="778358"/>
                    <a:pt x="6061851" y="778358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6000" y="2371674"/>
            <a:ext cx="13296426" cy="71178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8180" y="706020"/>
            <a:ext cx="9458732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74"/>
              </a:lnSpc>
              <a:spcBef>
                <a:spcPct val="0"/>
              </a:spcBef>
            </a:pP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Mô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hình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phân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lớp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4624" dirty="0" err="1">
                <a:solidFill>
                  <a:srgbClr val="0F3256"/>
                </a:solidFill>
                <a:latin typeface="Roboto Bold"/>
              </a:rPr>
              <a:t>của</a:t>
            </a:r>
            <a:r>
              <a:rPr lang="en-US" sz="4624" dirty="0">
                <a:solidFill>
                  <a:srgbClr val="0F3256"/>
                </a:solidFill>
                <a:latin typeface="Roboto Bold"/>
              </a:rPr>
              <a:t> CNN</a:t>
            </a:r>
          </a:p>
        </p:txBody>
      </p:sp>
    </p:spTree>
    <p:extLst>
      <p:ext uri="{BB962C8B-B14F-4D97-AF65-F5344CB8AC3E}">
        <p14:creationId xmlns:p14="http://schemas.microsoft.com/office/powerpoint/2010/main" val="174734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798481"/>
            <a:ext cx="4796453" cy="16188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578525" y="0"/>
            <a:ext cx="6197050" cy="10287000"/>
            <a:chOff x="0" y="0"/>
            <a:chExt cx="2096286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6286" cy="3479800"/>
            </a:xfrm>
            <a:custGeom>
              <a:avLst/>
              <a:gdLst/>
              <a:ahLst/>
              <a:cxnLst/>
              <a:rect l="l" t="t" r="r" b="b"/>
              <a:pathLst>
                <a:path w="2096286" h="3479800">
                  <a:moveTo>
                    <a:pt x="1971826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71826" y="0"/>
                  </a:lnTo>
                  <a:cubicBezTo>
                    <a:pt x="2040406" y="0"/>
                    <a:pt x="2096286" y="55880"/>
                    <a:pt x="2096286" y="124460"/>
                  </a:cubicBezTo>
                  <a:lnTo>
                    <a:pt x="2096286" y="3355340"/>
                  </a:lnTo>
                  <a:cubicBezTo>
                    <a:pt x="2096286" y="3423920"/>
                    <a:pt x="2040406" y="3479800"/>
                    <a:pt x="1971826" y="347980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04900" y="4189728"/>
            <a:ext cx="7060446" cy="205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>
                <a:solidFill>
                  <a:srgbClr val="0F3256"/>
                </a:solidFill>
                <a:latin typeface="Roboto Bold"/>
              </a:rPr>
              <a:t>Google </a:t>
            </a:r>
            <a:r>
              <a:rPr lang="en-US" sz="4200" dirty="0" err="1">
                <a:solidFill>
                  <a:srgbClr val="0F3256"/>
                </a:solidFill>
                <a:latin typeface="Roboto Bold"/>
              </a:rPr>
              <a:t>colab</a:t>
            </a:r>
            <a:endParaRPr lang="en-US" sz="4200" dirty="0">
              <a:solidFill>
                <a:srgbClr val="0F3256"/>
              </a:solidFill>
              <a:latin typeface="Roboto Bold"/>
            </a:endParaRP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 err="1">
                <a:solidFill>
                  <a:srgbClr val="0F3256"/>
                </a:solidFill>
                <a:latin typeface="Arimo Bold"/>
              </a:rPr>
              <a:t>Thư</a:t>
            </a:r>
            <a:r>
              <a:rPr lang="en-US" sz="4200" dirty="0">
                <a:solidFill>
                  <a:srgbClr val="0F3256"/>
                </a:solidFill>
                <a:latin typeface="Arimo Bold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Arimo Bold"/>
              </a:rPr>
              <a:t>viện</a:t>
            </a:r>
            <a:r>
              <a:rPr lang="en-US" sz="4200" dirty="0">
                <a:solidFill>
                  <a:srgbClr val="0F3256"/>
                </a:solidFill>
                <a:latin typeface="Arimo Bold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Arimo Bold"/>
              </a:rPr>
              <a:t>Opencv</a:t>
            </a:r>
            <a:r>
              <a:rPr lang="en-US" sz="4200" dirty="0">
                <a:solidFill>
                  <a:srgbClr val="0F3256"/>
                </a:solidFill>
                <a:latin typeface="Arimo Bold"/>
              </a:rPr>
              <a:t>-python</a:t>
            </a:r>
          </a:p>
          <a:p>
            <a:pPr marL="906780" lvl="1" indent="-453390">
              <a:lnSpc>
                <a:spcPts val="5460"/>
              </a:lnSpc>
              <a:buFont typeface="Arial"/>
              <a:buChar char="•"/>
            </a:pPr>
            <a:r>
              <a:rPr lang="en-US" sz="4200" dirty="0" err="1">
                <a:solidFill>
                  <a:srgbClr val="0F3256"/>
                </a:solidFill>
                <a:latin typeface="Roboto Bold"/>
              </a:rPr>
              <a:t>Mnist</a:t>
            </a:r>
            <a:r>
              <a:rPr lang="en-US" sz="4200" dirty="0">
                <a:solidFill>
                  <a:srgbClr val="0F3256"/>
                </a:solidFill>
                <a:latin typeface="Roboto Bold"/>
              </a:rPr>
              <a:t> (</a:t>
            </a:r>
            <a:r>
              <a:rPr lang="en-US" sz="4200" dirty="0" err="1">
                <a:solidFill>
                  <a:srgbClr val="0F3256"/>
                </a:solidFill>
                <a:latin typeface="Roboto Bold"/>
              </a:rPr>
              <a:t>Tensorflow</a:t>
            </a:r>
            <a:r>
              <a:rPr lang="en-US" sz="4200" dirty="0">
                <a:solidFill>
                  <a:srgbClr val="0F3256"/>
                </a:solidFill>
                <a:latin typeface="Roboto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5173" y="2212595"/>
            <a:ext cx="3743507" cy="70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49"/>
              </a:lnSpc>
            </a:pPr>
            <a:r>
              <a:rPr lang="en-US" sz="4499" dirty="0">
                <a:solidFill>
                  <a:srgbClr val="0F3256"/>
                </a:solidFill>
                <a:latin typeface="Roboto Bold"/>
              </a:rPr>
              <a:t>V. CÀI ĐẶT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32056" y="1806331"/>
            <a:ext cx="7084511" cy="707565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86610" y="3169634"/>
            <a:ext cx="6032553" cy="434905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8441961"/>
            <a:ext cx="817361" cy="812530"/>
            <a:chOff x="0" y="0"/>
            <a:chExt cx="1089815" cy="1083373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233" b="233"/>
            <a:stretch>
              <a:fillRect/>
            </a:stretch>
          </p:blipFill>
          <p:spPr>
            <a:xfrm>
              <a:off x="0" y="0"/>
              <a:ext cx="1089815" cy="1083373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79935" y="307654"/>
              <a:ext cx="729946" cy="45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0"/>
                </a:lnSpc>
              </a:pPr>
              <a:r>
                <a:rPr lang="en-US" sz="2100" spc="-62">
                  <a:solidFill>
                    <a:srgbClr val="0F3256"/>
                  </a:solidFill>
                  <a:latin typeface="Roboto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9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985561" y="0"/>
            <a:ext cx="9525" cy="10511046"/>
          </a:xfrm>
          <a:prstGeom prst="rect">
            <a:avLst/>
          </a:prstGeom>
          <a:solidFill>
            <a:srgbClr val="000000">
              <a:alpha val="19608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10942160" y="1903774"/>
            <a:ext cx="4442145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Áp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dụng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được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các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kiến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thức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đã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học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: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phân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ngưỡng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,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âm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bản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,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làm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mịn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,…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42160" y="3964824"/>
            <a:ext cx="4442145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F3256"/>
                </a:solidFill>
                <a:latin typeface="Roboto Bold"/>
              </a:rPr>
              <a:t>Phương pháp định vị ô đạt độ chính xác cao 99,9%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42160" y="5759016"/>
            <a:ext cx="4442145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F3256"/>
                </a:solidFill>
                <a:latin typeface="Roboto Bold"/>
              </a:rPr>
              <a:t>Độ chính xác trên model mnist 99,9 % (CNN)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42160" y="7656932"/>
            <a:ext cx="4442145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F3256"/>
                </a:solidFill>
                <a:latin typeface="Roboto Bold"/>
              </a:rPr>
              <a:t>Nhận dạng trên ảnh bảng điểm thực tế đạt độ chính xác 78%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63065" y="5632393"/>
            <a:ext cx="1054517" cy="1053199"/>
            <a:chOff x="0" y="0"/>
            <a:chExt cx="1406023" cy="140426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9463065" y="7498182"/>
            <a:ext cx="1054517" cy="1053199"/>
            <a:chOff x="0" y="0"/>
            <a:chExt cx="1406023" cy="140426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9463065" y="1972414"/>
            <a:ext cx="1054517" cy="1053199"/>
            <a:chOff x="0" y="0"/>
            <a:chExt cx="1406023" cy="1404265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18" name="Group 18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9463065" y="3838202"/>
            <a:ext cx="1054517" cy="1053199"/>
            <a:chOff x="0" y="0"/>
            <a:chExt cx="1406023" cy="1404265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22" name="Group 22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sp>
        <p:nvSpPr>
          <p:cNvPr id="29" name="TextBox 2"/>
          <p:cNvSpPr txBox="1"/>
          <p:nvPr/>
        </p:nvSpPr>
        <p:spPr>
          <a:xfrm>
            <a:off x="1028700" y="4622171"/>
            <a:ext cx="674682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dirty="0" err="1">
                <a:solidFill>
                  <a:srgbClr val="0F3256"/>
                </a:solidFill>
                <a:latin typeface="Roboto Bold"/>
              </a:rPr>
              <a:t>Ưu</a:t>
            </a:r>
            <a:r>
              <a:rPr lang="en-US" sz="80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0F3256"/>
                </a:solidFill>
                <a:latin typeface="Roboto Bold"/>
              </a:rPr>
              <a:t>điểm</a:t>
            </a:r>
            <a:endParaRPr lang="en-US" sz="8000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30" name="TextBox 24"/>
          <p:cNvSpPr txBox="1"/>
          <p:nvPr/>
        </p:nvSpPr>
        <p:spPr>
          <a:xfrm>
            <a:off x="1028700" y="2008903"/>
            <a:ext cx="6655148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F3256"/>
                </a:solidFill>
                <a:latin typeface="Roboto Bold"/>
              </a:rPr>
              <a:t>VI. KẾT QUẢ VÀ ĐÁNH GIÁ</a:t>
            </a:r>
          </a:p>
        </p:txBody>
      </p:sp>
      <p:pic>
        <p:nvPicPr>
          <p:cNvPr id="31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706272"/>
            <a:ext cx="5841662" cy="3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8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22171"/>
            <a:ext cx="674682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>
                <a:solidFill>
                  <a:srgbClr val="0F3256"/>
                </a:solidFill>
                <a:latin typeface="Roboto Bold"/>
              </a:rPr>
              <a:t>Nhược điểm</a:t>
            </a:r>
          </a:p>
        </p:txBody>
      </p:sp>
      <p:sp>
        <p:nvSpPr>
          <p:cNvPr id="3" name="AutoShape 3"/>
          <p:cNvSpPr/>
          <p:nvPr/>
        </p:nvSpPr>
        <p:spPr>
          <a:xfrm>
            <a:off x="9985561" y="0"/>
            <a:ext cx="9525" cy="10511046"/>
          </a:xfrm>
          <a:prstGeom prst="rect">
            <a:avLst/>
          </a:prstGeom>
          <a:solidFill>
            <a:srgbClr val="000000">
              <a:alpha val="19608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10942160" y="2099036"/>
            <a:ext cx="4442145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Chưa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có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nguồn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bảng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điểm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đủ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lớn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để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xây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dựng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nhận</a:t>
            </a:r>
            <a:r>
              <a:rPr lang="en-US" sz="2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2400" dirty="0" err="1">
                <a:solidFill>
                  <a:srgbClr val="0F3256"/>
                </a:solidFill>
                <a:latin typeface="Roboto Bold"/>
              </a:rPr>
              <a:t>diện</a:t>
            </a:r>
            <a:endParaRPr lang="en-US" sz="2400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42160" y="4160087"/>
            <a:ext cx="4442145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F3256"/>
                </a:solidFill>
                <a:latin typeface="Roboto Bold"/>
              </a:rPr>
              <a:t>Độ chính xác còn khá chủ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42160" y="5563753"/>
            <a:ext cx="4442145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F3256"/>
                </a:solidFill>
                <a:latin typeface="Roboto Bold"/>
              </a:rPr>
              <a:t>Sử dụng bộ ảnh Mnist của Tensorflow để xây dựng model nhận diện chữ viết tay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42160" y="7461669"/>
            <a:ext cx="4442145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F3256"/>
                </a:solidFill>
                <a:latin typeface="Roboto Bold"/>
              </a:rPr>
              <a:t>Một số yếu tố chủ quan ảnh hưởng tới độ chính xác của mô hình nhận diện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63065" y="5632393"/>
            <a:ext cx="1054517" cy="1053199"/>
            <a:chOff x="0" y="0"/>
            <a:chExt cx="1406023" cy="140426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9463065" y="7498182"/>
            <a:ext cx="1054517" cy="1053199"/>
            <a:chOff x="0" y="0"/>
            <a:chExt cx="1406023" cy="140426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9463065" y="1972414"/>
            <a:ext cx="1054517" cy="1053199"/>
            <a:chOff x="0" y="0"/>
            <a:chExt cx="1406023" cy="1404265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18" name="Group 18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9463065" y="3838202"/>
            <a:ext cx="1054517" cy="1053199"/>
            <a:chOff x="0" y="0"/>
            <a:chExt cx="1406023" cy="1404265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22" name="Group 22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sp>
        <p:nvSpPr>
          <p:cNvPr id="24" name="TextBox 24"/>
          <p:cNvSpPr txBox="1"/>
          <p:nvPr/>
        </p:nvSpPr>
        <p:spPr>
          <a:xfrm>
            <a:off x="1028700" y="2008903"/>
            <a:ext cx="6655148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F3256"/>
                </a:solidFill>
                <a:latin typeface="Roboto Bold"/>
              </a:rPr>
              <a:t>VI. KẾT QUẢ VÀ ĐÁNH GIÁ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706272"/>
            <a:ext cx="5841662" cy="3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1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3691" y="0"/>
            <a:ext cx="9144000" cy="10287000"/>
            <a:chOff x="0" y="0"/>
            <a:chExt cx="309315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2968696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8696" y="0"/>
                  </a:lnTo>
                  <a:cubicBezTo>
                    <a:pt x="3037276" y="0"/>
                    <a:pt x="3093156" y="55880"/>
                    <a:pt x="3093156" y="124460"/>
                  </a:cubicBezTo>
                  <a:lnTo>
                    <a:pt x="3093156" y="3355340"/>
                  </a:lnTo>
                  <a:cubicBezTo>
                    <a:pt x="3093156" y="3423920"/>
                    <a:pt x="3037276" y="3479800"/>
                    <a:pt x="2968696" y="347980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768734"/>
            <a:ext cx="675784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>
                <a:solidFill>
                  <a:srgbClr val="0F3256"/>
                </a:solidFill>
                <a:latin typeface="Roboto Bold"/>
              </a:rPr>
              <a:t>Mục lục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8708" y="2591578"/>
            <a:ext cx="2225822" cy="95432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04015" y="2747640"/>
            <a:ext cx="141520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</a:pPr>
            <a:r>
              <a:rPr lang="en-US" sz="3199" spc="-95">
                <a:solidFill>
                  <a:srgbClr val="0F3256"/>
                </a:solidFill>
                <a:latin typeface="Roboto Bold"/>
              </a:rPr>
              <a:t>Phần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4992" y="2746163"/>
            <a:ext cx="449430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9"/>
              </a:lnSpc>
            </a:pPr>
            <a:r>
              <a:rPr lang="en-US" sz="3199">
                <a:solidFill>
                  <a:srgbClr val="0F3256"/>
                </a:solidFill>
                <a:latin typeface="Roboto"/>
              </a:rPr>
              <a:t>Tổng quan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50619" y="8993067"/>
            <a:ext cx="817361" cy="81633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764992" y="3888297"/>
            <a:ext cx="449430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9"/>
              </a:lnSpc>
            </a:pPr>
            <a:r>
              <a:rPr lang="en-US" sz="3199">
                <a:solidFill>
                  <a:srgbClr val="0F3256"/>
                </a:solidFill>
                <a:latin typeface="Roboto"/>
              </a:rPr>
              <a:t>Cơ sở lý thuyết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4992" y="5030431"/>
            <a:ext cx="449430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9"/>
              </a:lnSpc>
            </a:pPr>
            <a:r>
              <a:rPr lang="en-US" sz="3199">
                <a:solidFill>
                  <a:srgbClr val="0F3256"/>
                </a:solidFill>
                <a:latin typeface="Roboto"/>
              </a:rPr>
              <a:t>Nội dung nghiên cứu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64992" y="6172565"/>
            <a:ext cx="449430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9"/>
              </a:lnSpc>
            </a:pPr>
            <a:r>
              <a:rPr lang="en-US" sz="3199">
                <a:solidFill>
                  <a:srgbClr val="0F3256"/>
                </a:solidFill>
                <a:latin typeface="Roboto"/>
              </a:rPr>
              <a:t>Phương pháp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8708" y="3733711"/>
            <a:ext cx="2225822" cy="95432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404015" y="3889773"/>
            <a:ext cx="141520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</a:pPr>
            <a:r>
              <a:rPr lang="en-US" sz="3199" spc="-95">
                <a:solidFill>
                  <a:srgbClr val="0F3256"/>
                </a:solidFill>
                <a:latin typeface="Roboto Bold"/>
              </a:rPr>
              <a:t>Phần 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8708" y="4875845"/>
            <a:ext cx="2225822" cy="95432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404015" y="5031907"/>
            <a:ext cx="141520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</a:pPr>
            <a:r>
              <a:rPr lang="en-US" sz="3199" spc="-95">
                <a:solidFill>
                  <a:srgbClr val="0F3256"/>
                </a:solidFill>
                <a:latin typeface="Roboto Bold"/>
              </a:rPr>
              <a:t>Phần 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8708" y="6017979"/>
            <a:ext cx="2225822" cy="95432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404015" y="6174041"/>
            <a:ext cx="141520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</a:pPr>
            <a:r>
              <a:rPr lang="en-US" sz="3199" spc="-95">
                <a:solidFill>
                  <a:srgbClr val="0F3256"/>
                </a:solidFill>
                <a:latin typeface="Roboto Bold"/>
              </a:rPr>
              <a:t>Phần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4992" y="7317386"/>
            <a:ext cx="449430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9"/>
              </a:lnSpc>
            </a:pPr>
            <a:r>
              <a:rPr lang="en-US" sz="3199">
                <a:solidFill>
                  <a:srgbClr val="0F3256"/>
                </a:solidFill>
                <a:latin typeface="Roboto"/>
              </a:rPr>
              <a:t>Cài đặt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8708" y="7162800"/>
            <a:ext cx="2225822" cy="95432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04015" y="7318862"/>
            <a:ext cx="141520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</a:pPr>
            <a:r>
              <a:rPr lang="en-US" sz="3199" spc="-95">
                <a:solidFill>
                  <a:srgbClr val="0F3256"/>
                </a:solidFill>
                <a:latin typeface="Roboto Bold"/>
              </a:rPr>
              <a:t>Phần 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64992" y="8462207"/>
            <a:ext cx="449430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9"/>
              </a:lnSpc>
            </a:pPr>
            <a:r>
              <a:rPr lang="en-US" sz="3199">
                <a:solidFill>
                  <a:srgbClr val="0F3256"/>
                </a:solidFill>
                <a:latin typeface="Roboto"/>
              </a:rPr>
              <a:t>Đánh giá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98708" y="8307621"/>
            <a:ext cx="2225822" cy="95432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404015" y="8463683"/>
            <a:ext cx="141520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</a:pPr>
            <a:r>
              <a:rPr lang="en-US" sz="3199" spc="-95">
                <a:solidFill>
                  <a:srgbClr val="0F3256"/>
                </a:solidFill>
                <a:latin typeface="Roboto Bold"/>
              </a:rPr>
              <a:t>Phần 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0" grpId="0"/>
      <p:bldP spid="11" grpId="0"/>
      <p:bldP spid="13" grpId="0"/>
      <p:bldP spid="15" grpId="0"/>
      <p:bldP spid="17" grpId="0"/>
      <p:bldP spid="18" grpId="0"/>
      <p:bldP spid="20" grpId="0"/>
      <p:bldP spid="21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22171"/>
            <a:ext cx="6746820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dirty="0" err="1">
                <a:solidFill>
                  <a:srgbClr val="0F3256"/>
                </a:solidFill>
                <a:latin typeface="Roboto Bold"/>
              </a:rPr>
              <a:t>Hướng</a:t>
            </a:r>
            <a:r>
              <a:rPr lang="en-US" sz="80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0F3256"/>
                </a:solidFill>
                <a:latin typeface="Roboto Bold"/>
              </a:rPr>
              <a:t>phát</a:t>
            </a:r>
            <a:r>
              <a:rPr lang="en-US" sz="80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8000" dirty="0" err="1">
                <a:solidFill>
                  <a:srgbClr val="0F3256"/>
                </a:solidFill>
                <a:latin typeface="Roboto Bold"/>
              </a:rPr>
              <a:t>triển</a:t>
            </a:r>
            <a:endParaRPr lang="en-US" sz="8000" dirty="0">
              <a:solidFill>
                <a:srgbClr val="0F3256"/>
              </a:solidFill>
              <a:latin typeface="Roboto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985561" y="0"/>
            <a:ext cx="9525" cy="10511046"/>
          </a:xfrm>
          <a:prstGeom prst="rect">
            <a:avLst/>
          </a:prstGeom>
          <a:solidFill>
            <a:srgbClr val="000000">
              <a:alpha val="19608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10942160" y="2099036"/>
            <a:ext cx="4442145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F3256"/>
                </a:solidFill>
                <a:latin typeface="Roboto Bold"/>
              </a:rPr>
              <a:t>Khắc phục được những hạn chế còn tồn tại ở trên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42160" y="3769562"/>
            <a:ext cx="4442145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F3256"/>
                </a:solidFill>
                <a:latin typeface="Roboto Bold"/>
              </a:rPr>
              <a:t>Thu thập đủ nguồn dữ liệu ảnh bảng điểm để xây dựng mô hình nhận diện chữ số viết tay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42160" y="5368491"/>
            <a:ext cx="4442145" cy="156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F3256"/>
                </a:solidFill>
                <a:latin typeface="Roboto Bold"/>
              </a:rPr>
              <a:t>Mở rộng nhận diện thêm các trường như mã số sinh viên, mã môn học,.. để đúng với mục tiêu đề ra của dự án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63065" y="5632393"/>
            <a:ext cx="1054517" cy="1053199"/>
            <a:chOff x="0" y="0"/>
            <a:chExt cx="1406023" cy="140426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9463065" y="1972414"/>
            <a:ext cx="1054517" cy="1053199"/>
            <a:chOff x="0" y="0"/>
            <a:chExt cx="1406023" cy="140426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9463065" y="3838202"/>
            <a:ext cx="1054517" cy="1053199"/>
            <a:chOff x="0" y="0"/>
            <a:chExt cx="1406023" cy="140426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6023" cy="1404265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238094" y="237215"/>
              <a:ext cx="929835" cy="92983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8D6F6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1028700" y="2008903"/>
            <a:ext cx="6655148" cy="59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F3256"/>
                </a:solidFill>
                <a:latin typeface="Roboto Bold"/>
              </a:rPr>
              <a:t>VI. KẾT QUẢ VÀ ĐÁNH GIÁ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706272"/>
            <a:ext cx="5841662" cy="3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4267" y="1842930"/>
            <a:ext cx="9779466" cy="66011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07473" y="4451350"/>
            <a:ext cx="747305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F3256"/>
                </a:solidFill>
                <a:latin typeface="Roboto Bold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" y="233146"/>
            <a:ext cx="4796453" cy="16188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173199" y="0"/>
            <a:ext cx="4602375" cy="10287000"/>
            <a:chOff x="0" y="0"/>
            <a:chExt cx="2096286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6286" cy="3479800"/>
            </a:xfrm>
            <a:custGeom>
              <a:avLst/>
              <a:gdLst/>
              <a:ahLst/>
              <a:cxnLst/>
              <a:rect l="l" t="t" r="r" b="b"/>
              <a:pathLst>
                <a:path w="2096286" h="3479800">
                  <a:moveTo>
                    <a:pt x="1971826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71826" y="0"/>
                  </a:lnTo>
                  <a:cubicBezTo>
                    <a:pt x="2040406" y="0"/>
                    <a:pt x="2096286" y="55880"/>
                    <a:pt x="2096286" y="124460"/>
                  </a:cubicBezTo>
                  <a:lnTo>
                    <a:pt x="2096286" y="3355340"/>
                  </a:lnTo>
                  <a:cubicBezTo>
                    <a:pt x="2096286" y="3423920"/>
                    <a:pt x="2040406" y="3479800"/>
                    <a:pt x="1971826" y="347980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76380" y="2237304"/>
            <a:ext cx="5632467" cy="5625426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852526" y="2809930"/>
            <a:ext cx="4480175" cy="44801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16739" b="-1673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01224" y="2948688"/>
            <a:ext cx="10962176" cy="6630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600" dirty="0" err="1">
                <a:solidFill>
                  <a:srgbClr val="0F3256"/>
                </a:solidFill>
                <a:latin typeface="Roboto"/>
              </a:rPr>
              <a:t>Trường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ĐHQN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với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lượng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sinh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viên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khoảng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hơn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15000 SV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thì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việc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nhập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là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một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công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việc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không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hề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đơn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giản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.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 dirty="0" err="1">
                <a:solidFill>
                  <a:srgbClr val="0F3256"/>
                </a:solidFill>
                <a:latin typeface="Roboto"/>
              </a:rPr>
              <a:t>Nhập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thủ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công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trực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tiếp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: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dễ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sai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sót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nhầm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lẫn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tiêu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tốn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nhiều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công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sức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.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 dirty="0" err="1">
                <a:solidFill>
                  <a:srgbClr val="0F3256"/>
                </a:solidFill>
                <a:latin typeface="Roboto"/>
              </a:rPr>
              <a:t>Nhập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từ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file: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vẫn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có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những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sai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sót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mất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nhiều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thời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gian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hiệu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quả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không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cao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.</a:t>
            </a:r>
          </a:p>
          <a:p>
            <a:pPr marL="777240" lvl="1" indent="-388620" algn="just">
              <a:lnSpc>
                <a:spcPts val="4680"/>
              </a:lnSpc>
              <a:buFont typeface="Arial"/>
              <a:buChar char="•"/>
            </a:pPr>
            <a:r>
              <a:rPr lang="en-US" sz="3600" dirty="0" err="1">
                <a:solidFill>
                  <a:srgbClr val="0F3256"/>
                </a:solidFill>
                <a:latin typeface="Roboto"/>
              </a:rPr>
              <a:t>Nhập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trực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tuyến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: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có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ưu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,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nhưng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dễ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dẫn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đến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không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đồng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bộ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hệ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thống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khi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có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nhiều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giảng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viên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cùng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truy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"/>
              </a:rPr>
              <a:t>cập</a:t>
            </a:r>
            <a:r>
              <a:rPr lang="en-US" sz="3600" dirty="0">
                <a:solidFill>
                  <a:srgbClr val="0F3256"/>
                </a:solidFill>
                <a:latin typeface="Roboto"/>
              </a:rPr>
              <a:t>.</a:t>
            </a:r>
          </a:p>
          <a:p>
            <a:pPr algn="just">
              <a:lnSpc>
                <a:spcPts val="4680"/>
              </a:lnSpc>
            </a:pPr>
            <a:endParaRPr lang="en-US" sz="3600" dirty="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3673" y="721449"/>
            <a:ext cx="3743507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</a:pPr>
            <a:r>
              <a:rPr lang="en-US" sz="4199" dirty="0">
                <a:solidFill>
                  <a:srgbClr val="0F3256"/>
                </a:solidFill>
                <a:latin typeface="Roboto Bold"/>
              </a:rPr>
              <a:t>I. TỔNG QUAN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2129129"/>
            <a:ext cx="4494308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>
              <a:lnSpc>
                <a:spcPts val="4159"/>
              </a:lnSpc>
              <a:buFont typeface="Arial"/>
              <a:buChar char="•"/>
            </a:pPr>
            <a:r>
              <a:rPr lang="en-US" sz="3199" dirty="0" err="1">
                <a:solidFill>
                  <a:srgbClr val="0F3256"/>
                </a:solidFill>
                <a:latin typeface="Roboto Bold"/>
              </a:rPr>
              <a:t>Đặt</a:t>
            </a:r>
            <a:r>
              <a:rPr lang="en-US" sz="31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199" dirty="0" err="1">
                <a:solidFill>
                  <a:srgbClr val="0F3256"/>
                </a:solidFill>
                <a:latin typeface="Roboto Bold"/>
              </a:rPr>
              <a:t>vấn</a:t>
            </a:r>
            <a:r>
              <a:rPr lang="en-US" sz="31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199" dirty="0" err="1">
                <a:solidFill>
                  <a:srgbClr val="0F3256"/>
                </a:solidFill>
                <a:latin typeface="Roboto Bold"/>
              </a:rPr>
              <a:t>đề</a:t>
            </a:r>
            <a:endParaRPr lang="en-US" sz="3199" dirty="0">
              <a:solidFill>
                <a:srgbClr val="0F3256"/>
              </a:solidFill>
              <a:latin typeface="Robot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" y="495300"/>
            <a:ext cx="4796453" cy="16188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7150641"/>
            <a:ext cx="18288000" cy="4059937"/>
            <a:chOff x="0" y="0"/>
            <a:chExt cx="6186311" cy="13733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1373361"/>
            </a:xfrm>
            <a:custGeom>
              <a:avLst/>
              <a:gdLst/>
              <a:ahLst/>
              <a:cxnLst/>
              <a:rect l="l" t="t" r="r" b="b"/>
              <a:pathLst>
                <a:path w="6186311" h="1373361">
                  <a:moveTo>
                    <a:pt x="6061851" y="1373361"/>
                  </a:moveTo>
                  <a:lnTo>
                    <a:pt x="124460" y="1373361"/>
                  </a:lnTo>
                  <a:cubicBezTo>
                    <a:pt x="55880" y="1373361"/>
                    <a:pt x="0" y="1317481"/>
                    <a:pt x="0" y="12489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248901"/>
                  </a:lnTo>
                  <a:cubicBezTo>
                    <a:pt x="6186311" y="1317481"/>
                    <a:pt x="6130431" y="1373361"/>
                    <a:pt x="6061851" y="1373361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733800" y="4431189"/>
            <a:ext cx="9669285" cy="5438904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15100" b="-1510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500726" y="866098"/>
            <a:ext cx="12252720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dirty="0" err="1">
                <a:solidFill>
                  <a:srgbClr val="0F3256"/>
                </a:solidFill>
                <a:latin typeface="Roboto"/>
              </a:rPr>
              <a:t>Có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hệ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thống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cho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phép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đọc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bảng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viết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tay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bằng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kĩ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thuật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xử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lý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tự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động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nhập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vào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hệ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thống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một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cách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hiệu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quả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.</a:t>
            </a:r>
          </a:p>
          <a:p>
            <a:pPr marL="690881" lvl="1" indent="-345440" algn="just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0F3256"/>
                </a:solidFill>
                <a:latin typeface="Roboto"/>
              </a:rPr>
              <a:t>Input: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scan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bảng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của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một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môn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học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(*.pdf).</a:t>
            </a:r>
          </a:p>
          <a:p>
            <a:pPr marL="690881" lvl="1" indent="-345440" algn="just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0F3256"/>
                </a:solidFill>
                <a:latin typeface="Roboto"/>
              </a:rPr>
              <a:t>Output: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nhận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dạng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chính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xác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viết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tay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xuất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bảng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được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cập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nhật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cột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viết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tay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ra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file excel.</a:t>
            </a:r>
          </a:p>
          <a:p>
            <a:pPr algn="just">
              <a:lnSpc>
                <a:spcPts val="3997"/>
              </a:lnSpc>
            </a:pPr>
            <a:endParaRPr lang="en-US" sz="3200" dirty="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4273" y="994186"/>
            <a:ext cx="430230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</a:pPr>
            <a:r>
              <a:rPr lang="en-US" sz="3599" dirty="0">
                <a:solidFill>
                  <a:srgbClr val="0F3256"/>
                </a:solidFill>
                <a:latin typeface="Roboto Bold"/>
              </a:rPr>
              <a:t>2. </a:t>
            </a:r>
            <a:r>
              <a:rPr lang="en-US" sz="3599" dirty="0" err="1">
                <a:solidFill>
                  <a:srgbClr val="0F3256"/>
                </a:solidFill>
                <a:latin typeface="Roboto Bold"/>
              </a:rPr>
              <a:t>Mục</a:t>
            </a:r>
            <a:r>
              <a:rPr lang="en-US" sz="3599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599" dirty="0" err="1">
                <a:solidFill>
                  <a:srgbClr val="0F3256"/>
                </a:solidFill>
                <a:latin typeface="Roboto Bold"/>
              </a:rPr>
              <a:t>tiêu</a:t>
            </a:r>
            <a:endParaRPr lang="en-US" sz="3599" dirty="0">
              <a:solidFill>
                <a:srgbClr val="0F3256"/>
              </a:solidFill>
              <a:latin typeface="Robot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56917" y="3848100"/>
            <a:ext cx="7377683" cy="24899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173199" y="0"/>
            <a:ext cx="4602375" cy="10287000"/>
            <a:chOff x="0" y="0"/>
            <a:chExt cx="2096286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6286" cy="3479800"/>
            </a:xfrm>
            <a:custGeom>
              <a:avLst/>
              <a:gdLst/>
              <a:ahLst/>
              <a:cxnLst/>
              <a:rect l="l" t="t" r="r" b="b"/>
              <a:pathLst>
                <a:path w="2096286" h="3479800">
                  <a:moveTo>
                    <a:pt x="1971826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71826" y="0"/>
                  </a:lnTo>
                  <a:cubicBezTo>
                    <a:pt x="2040406" y="0"/>
                    <a:pt x="2096286" y="55880"/>
                    <a:pt x="2096286" y="124460"/>
                  </a:cubicBezTo>
                  <a:lnTo>
                    <a:pt x="2096286" y="3355340"/>
                  </a:lnTo>
                  <a:cubicBezTo>
                    <a:pt x="2096286" y="3423920"/>
                    <a:pt x="2040406" y="3479800"/>
                    <a:pt x="1971826" y="347980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76380" y="2237304"/>
            <a:ext cx="5632467" cy="5625426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852526" y="2809930"/>
            <a:ext cx="4480175" cy="448017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t="-16739" b="-1673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649708" y="4697356"/>
            <a:ext cx="5486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</a:pPr>
            <a:r>
              <a:rPr lang="en-US" sz="4199" dirty="0">
                <a:solidFill>
                  <a:srgbClr val="0F3256"/>
                </a:solidFill>
                <a:latin typeface="Roboto Bold"/>
              </a:rPr>
              <a:t>II. CƠ SỞ LÍ THUYẾT</a:t>
            </a:r>
          </a:p>
        </p:txBody>
      </p:sp>
    </p:spTree>
    <p:extLst>
      <p:ext uri="{BB962C8B-B14F-4D97-AF65-F5344CB8AC3E}">
        <p14:creationId xmlns:p14="http://schemas.microsoft.com/office/powerpoint/2010/main" val="307575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7150641"/>
            <a:ext cx="18288000" cy="4059937"/>
            <a:chOff x="0" y="0"/>
            <a:chExt cx="6186311" cy="13733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1373361"/>
            </a:xfrm>
            <a:custGeom>
              <a:avLst/>
              <a:gdLst/>
              <a:ahLst/>
              <a:cxnLst/>
              <a:rect l="l" t="t" r="r" b="b"/>
              <a:pathLst>
                <a:path w="6186311" h="1373361">
                  <a:moveTo>
                    <a:pt x="6061851" y="1373361"/>
                  </a:moveTo>
                  <a:lnTo>
                    <a:pt x="124460" y="1373361"/>
                  </a:lnTo>
                  <a:cubicBezTo>
                    <a:pt x="55880" y="1373361"/>
                    <a:pt x="0" y="1317481"/>
                    <a:pt x="0" y="12489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1248901"/>
                  </a:lnTo>
                  <a:cubicBezTo>
                    <a:pt x="6186311" y="1317481"/>
                    <a:pt x="6130431" y="1373361"/>
                    <a:pt x="6061851" y="1373361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353849" y="5237322"/>
            <a:ext cx="10236614" cy="5758023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15100" b="-1510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23700" y="1171974"/>
            <a:ext cx="17496915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60"/>
              </a:lnSpc>
            </a:pPr>
            <a:r>
              <a:rPr lang="en-US" sz="3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: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một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hình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có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thể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được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định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nghĩa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hàm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hai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chiều</a:t>
            </a:r>
            <a:endParaRPr lang="en-US" sz="3200" dirty="0">
              <a:solidFill>
                <a:srgbClr val="0F3256"/>
              </a:solidFill>
              <a:latin typeface="Roboto"/>
            </a:endParaRPr>
          </a:p>
          <a:p>
            <a:pPr marL="690881" lvl="1" indent="-345440" algn="just">
              <a:lnSpc>
                <a:spcPts val="4160"/>
              </a:lnSpc>
              <a:buFont typeface="Arial"/>
              <a:buChar char="•"/>
            </a:pPr>
            <a:r>
              <a:rPr lang="en-US" sz="3200" dirty="0">
                <a:solidFill>
                  <a:srgbClr val="0F3256"/>
                </a:solidFill>
                <a:latin typeface="Arimo"/>
              </a:rPr>
              <a:t>f (x, y)</a:t>
            </a:r>
          </a:p>
          <a:p>
            <a:pPr marL="1381761" lvl="2" indent="-460587" algn="just">
              <a:lnSpc>
                <a:spcPts val="4160"/>
              </a:lnSpc>
              <a:buFont typeface="Arial"/>
              <a:buChar char="⚬"/>
            </a:pPr>
            <a:r>
              <a:rPr lang="en-US" sz="3200" dirty="0">
                <a:solidFill>
                  <a:srgbClr val="0F3256"/>
                </a:solidFill>
                <a:latin typeface="Arimo"/>
              </a:rPr>
              <a:t>x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y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tọa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độ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không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gian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(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mặt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phẳng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) </a:t>
            </a:r>
          </a:p>
          <a:p>
            <a:pPr marL="1381761" lvl="2" indent="-460587" algn="just">
              <a:lnSpc>
                <a:spcPts val="4160"/>
              </a:lnSpc>
              <a:buFont typeface="Arial"/>
              <a:buChar char="⚬"/>
            </a:pPr>
            <a:r>
              <a:rPr lang="en-US" sz="3200" dirty="0" err="1">
                <a:solidFill>
                  <a:srgbClr val="0F3256"/>
                </a:solidFill>
                <a:latin typeface="Roboto"/>
              </a:rPr>
              <a:t>B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iên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độ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f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tại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bất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kỳ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cặp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tọa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độ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(x, y)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nào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được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gọi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cường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độ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hoặc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mức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độ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màu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xám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hình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tại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Arimo"/>
              </a:rPr>
              <a:t>đó</a:t>
            </a:r>
            <a:endParaRPr lang="en-US" sz="3200" dirty="0">
              <a:solidFill>
                <a:srgbClr val="0F3256"/>
              </a:solidFill>
              <a:latin typeface="Arimo"/>
            </a:endParaRPr>
          </a:p>
          <a:p>
            <a:pPr algn="just">
              <a:lnSpc>
                <a:spcPts val="4160"/>
              </a:lnSpc>
            </a:pPr>
            <a:r>
              <a:rPr lang="en-US" sz="3200" dirty="0" err="1">
                <a:solidFill>
                  <a:srgbClr val="0F3256"/>
                </a:solidFill>
                <a:latin typeface="Roboto"/>
              </a:rPr>
              <a:t>Điểm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: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hình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kỹ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thuật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chứa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một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số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lượng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hữu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hạn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hàng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cột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của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các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phần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tử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.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Mỗi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phần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tử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được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gọi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pixel.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9278" t="6328" r="3847" b="2365"/>
          <a:stretch>
            <a:fillRect/>
          </a:stretch>
        </p:blipFill>
        <p:spPr>
          <a:xfrm>
            <a:off x="1905000" y="5206310"/>
            <a:ext cx="13864940" cy="57890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171810" y="266700"/>
            <a:ext cx="702981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F3256"/>
                </a:solidFill>
                <a:latin typeface="Roboto Bold"/>
              </a:rPr>
              <a:t>1. </a:t>
            </a:r>
            <a:r>
              <a:rPr lang="en-US" sz="3600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36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 Bold"/>
              </a:rPr>
              <a:t>số</a:t>
            </a:r>
            <a:r>
              <a:rPr lang="en-US" sz="36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 Bold"/>
              </a:rPr>
              <a:t>và</a:t>
            </a:r>
            <a:r>
              <a:rPr lang="en-US" sz="36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 Bold"/>
              </a:rPr>
              <a:t>điểm</a:t>
            </a:r>
            <a:r>
              <a:rPr lang="en-US" sz="36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3600" dirty="0" err="1">
                <a:solidFill>
                  <a:srgbClr val="0F3256"/>
                </a:solidFill>
                <a:latin typeface="Roboto Bold"/>
              </a:rPr>
              <a:t>ảnh</a:t>
            </a:r>
            <a:endParaRPr lang="en-US" sz="3600" dirty="0">
              <a:solidFill>
                <a:srgbClr val="0F3256"/>
              </a:solidFill>
              <a:latin typeface="Robot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5400000">
            <a:off x="2171700" y="5210186"/>
            <a:ext cx="10287000" cy="0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9310861"/>
            <a:ext cx="18288000" cy="1952277"/>
            <a:chOff x="0" y="0"/>
            <a:chExt cx="618631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8465" b="6259"/>
          <a:stretch>
            <a:fillRect/>
          </a:stretch>
        </p:blipFill>
        <p:spPr>
          <a:xfrm>
            <a:off x="1905000" y="3086100"/>
            <a:ext cx="13453706" cy="29855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927" b="927"/>
          <a:stretch>
            <a:fillRect/>
          </a:stretch>
        </p:blipFill>
        <p:spPr>
          <a:xfrm>
            <a:off x="1905000" y="6438900"/>
            <a:ext cx="13453706" cy="42240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15200" y="541361"/>
            <a:ext cx="10287000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0F3256"/>
                </a:solidFill>
                <a:latin typeface="Roboto"/>
              </a:rPr>
              <a:t>Xử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lý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một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phần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trong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lĩnh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vực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xử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lý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tín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hiệu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số</a:t>
            </a:r>
            <a:endParaRPr lang="en-US" sz="3200" dirty="0">
              <a:solidFill>
                <a:srgbClr val="0F3256"/>
              </a:solidFill>
              <a:latin typeface="Roboto"/>
            </a:endParaRP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F3256"/>
              </a:solidFill>
              <a:latin typeface="Roboto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0F3256"/>
                </a:solidFill>
                <a:latin typeface="Roboto"/>
              </a:rPr>
              <a:t>Mục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đích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tăng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chất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lượng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thông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tin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ảnh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theo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yêu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cầu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và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biểu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diễn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nó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trên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máy</a:t>
            </a:r>
            <a:r>
              <a:rPr lang="en-US" sz="3200" dirty="0">
                <a:solidFill>
                  <a:srgbClr val="0F3256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F3256"/>
                </a:solidFill>
                <a:latin typeface="Roboto"/>
              </a:rPr>
              <a:t>tính</a:t>
            </a:r>
            <a:endParaRPr lang="en-US" sz="3200" dirty="0">
              <a:solidFill>
                <a:srgbClr val="0F3256"/>
              </a:solidFill>
              <a:latin typeface="Roboto"/>
            </a:endParaRP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0F3256"/>
              </a:solidFill>
              <a:latin typeface="Robo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5152" y="657654"/>
            <a:ext cx="654872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320"/>
              </a:lnSpc>
            </a:pPr>
            <a:r>
              <a:rPr lang="en-US" sz="6400" dirty="0">
                <a:solidFill>
                  <a:srgbClr val="0F3256"/>
                </a:solidFill>
                <a:latin typeface="Roboto Bold"/>
              </a:rPr>
              <a:t>2.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Xử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lý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ảnh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là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 </a:t>
            </a:r>
            <a:r>
              <a:rPr lang="en-US" sz="6400" dirty="0" err="1">
                <a:solidFill>
                  <a:srgbClr val="0F3256"/>
                </a:solidFill>
                <a:latin typeface="Roboto Bold"/>
              </a:rPr>
              <a:t>gì</a:t>
            </a:r>
            <a:r>
              <a:rPr lang="en-US" sz="6400" dirty="0">
                <a:solidFill>
                  <a:srgbClr val="0F3256"/>
                </a:solidFill>
                <a:latin typeface="Roboto Bold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3942"/>
            <a:ext cx="18288000" cy="5314645"/>
            <a:chOff x="0" y="0"/>
            <a:chExt cx="6186311" cy="979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79847"/>
            </a:xfrm>
            <a:custGeom>
              <a:avLst/>
              <a:gdLst/>
              <a:ahLst/>
              <a:cxnLst/>
              <a:rect l="l" t="t" r="r" b="b"/>
              <a:pathLst>
                <a:path w="6186311" h="979847">
                  <a:moveTo>
                    <a:pt x="6061851" y="979847"/>
                  </a:moveTo>
                  <a:lnTo>
                    <a:pt x="124460" y="979847"/>
                  </a:lnTo>
                  <a:cubicBezTo>
                    <a:pt x="55880" y="979847"/>
                    <a:pt x="0" y="923967"/>
                    <a:pt x="0" y="8553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855387"/>
                  </a:lnTo>
                  <a:cubicBezTo>
                    <a:pt x="6186311" y="923967"/>
                    <a:pt x="6130431" y="979847"/>
                    <a:pt x="6061851" y="979847"/>
                  </a:cubicBezTo>
                  <a:close/>
                </a:path>
              </a:pathLst>
            </a:custGeom>
            <a:solidFill>
              <a:srgbClr val="B8D6F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5800" y="1772998"/>
            <a:ext cx="7239000" cy="833562"/>
            <a:chOff x="0" y="1506746"/>
            <a:chExt cx="12611642" cy="1111416"/>
          </a:xfrm>
        </p:grpSpPr>
        <p:sp>
          <p:nvSpPr>
            <p:cNvPr id="5" name="TextBox 5"/>
            <p:cNvSpPr txBox="1"/>
            <p:nvPr/>
          </p:nvSpPr>
          <p:spPr>
            <a:xfrm>
              <a:off x="292495" y="1506746"/>
              <a:ext cx="8509093" cy="1111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6474"/>
                </a:lnSpc>
                <a:spcBef>
                  <a:spcPct val="0"/>
                </a:spcBef>
              </a:pPr>
              <a:r>
                <a:rPr lang="en-US" sz="4624" dirty="0">
                  <a:solidFill>
                    <a:srgbClr val="0F3256"/>
                  </a:solidFill>
                  <a:latin typeface="Roboto Bold"/>
                </a:rPr>
                <a:t>3. </a:t>
              </a:r>
              <a:r>
                <a:rPr lang="en-US" sz="4624" dirty="0" err="1">
                  <a:solidFill>
                    <a:srgbClr val="0F3256"/>
                  </a:solidFill>
                  <a:latin typeface="Roboto Bold"/>
                </a:rPr>
                <a:t>Các</a:t>
              </a:r>
              <a:r>
                <a:rPr lang="en-US" sz="4624" dirty="0">
                  <a:solidFill>
                    <a:srgbClr val="0F3256"/>
                  </a:solidFill>
                  <a:latin typeface="Roboto Bold"/>
                </a:rPr>
                <a:t> </a:t>
              </a:r>
              <a:r>
                <a:rPr lang="en-US" sz="4624" dirty="0" err="1">
                  <a:solidFill>
                    <a:srgbClr val="0F3256"/>
                  </a:solidFill>
                  <a:latin typeface="Roboto Bold"/>
                </a:rPr>
                <a:t>giai</a:t>
              </a:r>
              <a:r>
                <a:rPr lang="en-US" sz="4624" dirty="0">
                  <a:solidFill>
                    <a:srgbClr val="0F3256"/>
                  </a:solidFill>
                  <a:latin typeface="Roboto Bold"/>
                </a:rPr>
                <a:t> </a:t>
              </a:r>
              <a:r>
                <a:rPr lang="en-US" sz="4624" dirty="0" err="1">
                  <a:solidFill>
                    <a:srgbClr val="0F3256"/>
                  </a:solidFill>
                  <a:latin typeface="Roboto Bold"/>
                </a:rPr>
                <a:t>đoạn</a:t>
              </a:r>
              <a:endParaRPr lang="en-US" sz="4624" dirty="0">
                <a:solidFill>
                  <a:srgbClr val="0F3256"/>
                </a:solidFill>
                <a:latin typeface="Roboto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27783"/>
              <a:ext cx="1261164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/>
          <a:srcRect t="-8914" b="680"/>
          <a:stretch/>
        </p:blipFill>
        <p:spPr>
          <a:xfrm>
            <a:off x="1371600" y="5571863"/>
            <a:ext cx="16021120" cy="3733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239000" y="495300"/>
            <a:ext cx="6686620" cy="3783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endParaRPr lang="en-US" sz="4200" dirty="0">
              <a:solidFill>
                <a:srgbClr val="0F325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Thu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4200" dirty="0">
              <a:solidFill>
                <a:srgbClr val="0F325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4200" dirty="0">
              <a:solidFill>
                <a:srgbClr val="0F325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4200" dirty="0">
              <a:solidFill>
                <a:srgbClr val="0F325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200" dirty="0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solidFill>
                  <a:srgbClr val="0F32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sz="4200" dirty="0">
              <a:solidFill>
                <a:srgbClr val="0F325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1410</Words>
  <Application>Microsoft Office PowerPoint</Application>
  <PresentationFormat>Custom</PresentationFormat>
  <Paragraphs>148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Roboto Slab Regular</vt:lpstr>
      <vt:lpstr>Arimo</vt:lpstr>
      <vt:lpstr>Roboto</vt:lpstr>
      <vt:lpstr>Arimo Bold</vt:lpstr>
      <vt:lpstr>Roboto Bold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và Trắng Rõ ràng Quảng cáo kỹ thuật số Đề xuất Nhiệm vụ và Mục tiêu Bản thuyết trình</dc:title>
  <cp:lastModifiedBy>canhdexd03@gmail.com</cp:lastModifiedBy>
  <cp:revision>13</cp:revision>
  <dcterms:created xsi:type="dcterms:W3CDTF">2006-08-16T00:00:00Z</dcterms:created>
  <dcterms:modified xsi:type="dcterms:W3CDTF">2022-06-28T01:49:11Z</dcterms:modified>
  <dc:identifier>DAFEu-GViQk</dc:identifier>
</cp:coreProperties>
</file>